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257" r:id="rId3"/>
    <p:sldId id="260" r:id="rId4"/>
    <p:sldId id="261" r:id="rId5"/>
    <p:sldId id="262" r:id="rId6"/>
    <p:sldId id="263" r:id="rId7"/>
    <p:sldId id="264" r:id="rId8"/>
    <p:sldId id="265" r:id="rId9"/>
    <p:sldId id="266" r:id="rId10"/>
    <p:sldId id="267" r:id="rId11"/>
    <p:sldId id="268" r:id="rId12"/>
    <p:sldId id="271" r:id="rId13"/>
    <p:sldId id="272" r:id="rId14"/>
    <p:sldId id="273" r:id="rId15"/>
    <p:sldId id="274" r:id="rId16"/>
    <p:sldId id="275" r:id="rId17"/>
    <p:sldId id="276" r:id="rId18"/>
    <p:sldId id="277" r:id="rId19"/>
    <p:sldId id="278"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2880" userDrawn="1">
          <p15:clr>
            <a:srgbClr val="A4A3A4"/>
          </p15:clr>
        </p15:guide>
        <p15:guide id="3" orient="horz" pos="572" userDrawn="1">
          <p15:clr>
            <a:srgbClr val="A4A3A4"/>
          </p15:clr>
        </p15:guide>
        <p15:guide id="4" orient="horz" pos="1797" userDrawn="1">
          <p15:clr>
            <a:srgbClr val="A4A3A4"/>
          </p15:clr>
        </p15:guide>
        <p15:guide id="5" pos="19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CC"/>
    <a:srgbClr val="FF9999"/>
    <a:srgbClr val="99FF33"/>
    <a:srgbClr val="A9D18E"/>
    <a:srgbClr val="000000"/>
    <a:srgbClr val="8FAAD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8F924-70FA-41E3-AA2E-B1E2A982D055}" v="4" dt="2023-10-23T12:52:40.9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706" autoAdjust="0"/>
  </p:normalViewPr>
  <p:slideViewPr>
    <p:cSldViewPr snapToGrid="0" showGuides="1">
      <p:cViewPr varScale="1">
        <p:scale>
          <a:sx n="85" d="100"/>
          <a:sy n="85" d="100"/>
        </p:scale>
        <p:origin x="2346" y="84"/>
      </p:cViewPr>
      <p:guideLst>
        <p:guide orient="horz" pos="1638"/>
        <p:guide pos="2880"/>
        <p:guide orient="horz" pos="572"/>
        <p:guide orient="horz" pos="1797"/>
        <p:guide pos="19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方子 石貫" userId="9428eafa42c7dbdf" providerId="LiveId" clId="{D878F924-70FA-41E3-AA2E-B1E2A982D055}"/>
    <pc:docChg chg="undo custSel addSld delSld modSld sldOrd">
      <pc:chgData name="方子 石貫" userId="9428eafa42c7dbdf" providerId="LiveId" clId="{D878F924-70FA-41E3-AA2E-B1E2A982D055}" dt="2023-11-04T08:08:31.884" v="11150" actId="1036"/>
      <pc:docMkLst>
        <pc:docMk/>
      </pc:docMkLst>
      <pc:sldChg chg="modNotesTx">
        <pc:chgData name="方子 石貫" userId="9428eafa42c7dbdf" providerId="LiveId" clId="{D878F924-70FA-41E3-AA2E-B1E2A982D055}" dt="2023-10-24T11:58:35.834" v="8584" actId="20577"/>
        <pc:sldMkLst>
          <pc:docMk/>
          <pc:sldMk cId="1602820083" sldId="257"/>
        </pc:sldMkLst>
      </pc:sldChg>
      <pc:sldChg chg="modNotesTx">
        <pc:chgData name="方子 石貫" userId="9428eafa42c7dbdf" providerId="LiveId" clId="{D878F924-70FA-41E3-AA2E-B1E2A982D055}" dt="2023-10-24T11:58:54.342" v="8588" actId="20577"/>
        <pc:sldMkLst>
          <pc:docMk/>
          <pc:sldMk cId="1971983876" sldId="260"/>
        </pc:sldMkLst>
      </pc:sldChg>
      <pc:sldChg chg="modSp mod modNotesTx">
        <pc:chgData name="方子 石貫" userId="9428eafa42c7dbdf" providerId="LiveId" clId="{D878F924-70FA-41E3-AA2E-B1E2A982D055}" dt="2023-11-04T07:59:49.532" v="10835" actId="20577"/>
        <pc:sldMkLst>
          <pc:docMk/>
          <pc:sldMk cId="1141938988" sldId="261"/>
        </pc:sldMkLst>
        <pc:spChg chg="mod">
          <ac:chgData name="方子 石貫" userId="9428eafa42c7dbdf" providerId="LiveId" clId="{D878F924-70FA-41E3-AA2E-B1E2A982D055}" dt="2023-10-24T11:59:44.008" v="8678" actId="20577"/>
          <ac:spMkLst>
            <pc:docMk/>
            <pc:sldMk cId="1141938988" sldId="261"/>
            <ac:spMk id="2" creationId="{825D93E9-C497-A7F5-2F0E-5FEACDBDE9AA}"/>
          </ac:spMkLst>
        </pc:spChg>
      </pc:sldChg>
      <pc:sldChg chg="modNotesTx">
        <pc:chgData name="方子 石貫" userId="9428eafa42c7dbdf" providerId="LiveId" clId="{D878F924-70FA-41E3-AA2E-B1E2A982D055}" dt="2023-10-23T12:28:35.693" v="1035" actId="20577"/>
        <pc:sldMkLst>
          <pc:docMk/>
          <pc:sldMk cId="1221193409" sldId="262"/>
        </pc:sldMkLst>
      </pc:sldChg>
      <pc:sldChg chg="modNotesTx">
        <pc:chgData name="方子 石貫" userId="9428eafa42c7dbdf" providerId="LiveId" clId="{D878F924-70FA-41E3-AA2E-B1E2A982D055}" dt="2023-10-24T12:02:08.703" v="8908" actId="20577"/>
        <pc:sldMkLst>
          <pc:docMk/>
          <pc:sldMk cId="3921555176" sldId="263"/>
        </pc:sldMkLst>
      </pc:sldChg>
      <pc:sldChg chg="modNotesTx">
        <pc:chgData name="方子 石貫" userId="9428eafa42c7dbdf" providerId="LiveId" clId="{D878F924-70FA-41E3-AA2E-B1E2A982D055}" dt="2023-10-24T12:04:48.870" v="9103" actId="20577"/>
        <pc:sldMkLst>
          <pc:docMk/>
          <pc:sldMk cId="1255659275" sldId="264"/>
        </pc:sldMkLst>
      </pc:sldChg>
      <pc:sldChg chg="modNotesTx">
        <pc:chgData name="方子 石貫" userId="9428eafa42c7dbdf" providerId="LiveId" clId="{D878F924-70FA-41E3-AA2E-B1E2A982D055}" dt="2023-10-24T12:05:06.703" v="9110" actId="20577"/>
        <pc:sldMkLst>
          <pc:docMk/>
          <pc:sldMk cId="313337626" sldId="265"/>
        </pc:sldMkLst>
      </pc:sldChg>
      <pc:sldChg chg="modNotesTx">
        <pc:chgData name="方子 石貫" userId="9428eafa42c7dbdf" providerId="LiveId" clId="{D878F924-70FA-41E3-AA2E-B1E2A982D055}" dt="2023-10-24T12:05:41.445" v="9112" actId="20577"/>
        <pc:sldMkLst>
          <pc:docMk/>
          <pc:sldMk cId="3812522673" sldId="266"/>
        </pc:sldMkLst>
      </pc:sldChg>
      <pc:sldChg chg="modNotesTx">
        <pc:chgData name="方子 石貫" userId="9428eafa42c7dbdf" providerId="LiveId" clId="{D878F924-70FA-41E3-AA2E-B1E2A982D055}" dt="2023-10-23T12:46:26.762" v="2208" actId="20577"/>
        <pc:sldMkLst>
          <pc:docMk/>
          <pc:sldMk cId="1595433965" sldId="267"/>
        </pc:sldMkLst>
      </pc:sldChg>
      <pc:sldChg chg="modNotesTx">
        <pc:chgData name="方子 石貫" userId="9428eafa42c7dbdf" providerId="LiveId" clId="{D878F924-70FA-41E3-AA2E-B1E2A982D055}" dt="2023-11-04T08:02:44.955" v="11017" actId="20577"/>
        <pc:sldMkLst>
          <pc:docMk/>
          <pc:sldMk cId="4167761420" sldId="268"/>
        </pc:sldMkLst>
      </pc:sldChg>
      <pc:sldChg chg="del">
        <pc:chgData name="方子 石貫" userId="9428eafa42c7dbdf" providerId="LiveId" clId="{D878F924-70FA-41E3-AA2E-B1E2A982D055}" dt="2023-10-24T11:57:35.883" v="8555" actId="47"/>
        <pc:sldMkLst>
          <pc:docMk/>
          <pc:sldMk cId="700816490" sldId="269"/>
        </pc:sldMkLst>
      </pc:sldChg>
      <pc:sldChg chg="addSp modSp mod modNotesTx">
        <pc:chgData name="方子 石貫" userId="9428eafa42c7dbdf" providerId="LiveId" clId="{D878F924-70FA-41E3-AA2E-B1E2A982D055}" dt="2023-11-04T07:59:25.236" v="10833" actId="20577"/>
        <pc:sldMkLst>
          <pc:docMk/>
          <pc:sldMk cId="3889331245" sldId="270"/>
        </pc:sldMkLst>
        <pc:spChg chg="add mod">
          <ac:chgData name="方子 石貫" userId="9428eafa42c7dbdf" providerId="LiveId" clId="{D878F924-70FA-41E3-AA2E-B1E2A982D055}" dt="2023-10-25T12:47:05.995" v="10792" actId="1076"/>
          <ac:spMkLst>
            <pc:docMk/>
            <pc:sldMk cId="3889331245" sldId="270"/>
            <ac:spMk id="2" creationId="{54CE3E1B-0CB2-04F5-562E-AC9AB06F1596}"/>
          </ac:spMkLst>
        </pc:spChg>
        <pc:spChg chg="add mod">
          <ac:chgData name="方子 石貫" userId="9428eafa42c7dbdf" providerId="LiveId" clId="{D878F924-70FA-41E3-AA2E-B1E2A982D055}" dt="2023-10-25T12:46:56.090" v="10789" actId="1076"/>
          <ac:spMkLst>
            <pc:docMk/>
            <pc:sldMk cId="3889331245" sldId="270"/>
            <ac:spMk id="3" creationId="{4D50201F-FB70-603E-A6E5-74D3BF5506AB}"/>
          </ac:spMkLst>
        </pc:spChg>
        <pc:spChg chg="mod">
          <ac:chgData name="方子 石貫" userId="9428eafa42c7dbdf" providerId="LiveId" clId="{D878F924-70FA-41E3-AA2E-B1E2A982D055}" dt="2023-10-24T13:32:11.667" v="10756" actId="1076"/>
          <ac:spMkLst>
            <pc:docMk/>
            <pc:sldMk cId="3889331245" sldId="270"/>
            <ac:spMk id="8" creationId="{7A697F77-7046-7AAA-DDB0-8F3B724F8584}"/>
          </ac:spMkLst>
        </pc:spChg>
      </pc:sldChg>
      <pc:sldChg chg="modSp mod modNotesTx">
        <pc:chgData name="方子 石貫" userId="9428eafa42c7dbdf" providerId="LiveId" clId="{D878F924-70FA-41E3-AA2E-B1E2A982D055}" dt="2023-11-04T08:00:40.459" v="10852" actId="20577"/>
        <pc:sldMkLst>
          <pc:docMk/>
          <pc:sldMk cId="4197952253" sldId="271"/>
        </pc:sldMkLst>
        <pc:spChg chg="mod">
          <ac:chgData name="方子 石貫" userId="9428eafa42c7dbdf" providerId="LiveId" clId="{D878F924-70FA-41E3-AA2E-B1E2A982D055}" dt="2023-10-23T12:49:14.571" v="2515" actId="20577"/>
          <ac:spMkLst>
            <pc:docMk/>
            <pc:sldMk cId="4197952253" sldId="271"/>
            <ac:spMk id="2" creationId="{A6F450A5-B65D-934A-0258-BD07F0B7FF5B}"/>
          </ac:spMkLst>
        </pc:spChg>
      </pc:sldChg>
      <pc:sldChg chg="modSp mod modNotesTx">
        <pc:chgData name="方子 石貫" userId="9428eafa42c7dbdf" providerId="LiveId" clId="{D878F924-70FA-41E3-AA2E-B1E2A982D055}" dt="2023-10-23T12:56:26.506" v="3096" actId="20577"/>
        <pc:sldMkLst>
          <pc:docMk/>
          <pc:sldMk cId="3203592827" sldId="272"/>
        </pc:sldMkLst>
        <pc:graphicFrameChg chg="mod">
          <ac:chgData name="方子 石貫" userId="9428eafa42c7dbdf" providerId="LiveId" clId="{D878F924-70FA-41E3-AA2E-B1E2A982D055}" dt="2023-10-23T12:53:02.734" v="2837" actId="1076"/>
          <ac:graphicFrameMkLst>
            <pc:docMk/>
            <pc:sldMk cId="3203592827" sldId="272"/>
            <ac:graphicFrameMk id="4" creationId="{AAB080F3-07C3-F3CE-338A-8532512C75C1}"/>
          </ac:graphicFrameMkLst>
        </pc:graphicFrameChg>
      </pc:sldChg>
      <pc:sldChg chg="modNotesTx">
        <pc:chgData name="方子 石貫" userId="9428eafa42c7dbdf" providerId="LiveId" clId="{D878F924-70FA-41E3-AA2E-B1E2A982D055}" dt="2023-10-24T12:07:11.497" v="9125" actId="20577"/>
        <pc:sldMkLst>
          <pc:docMk/>
          <pc:sldMk cId="730917577" sldId="273"/>
        </pc:sldMkLst>
      </pc:sldChg>
      <pc:sldChg chg="modNotesTx">
        <pc:chgData name="方子 石貫" userId="9428eafa42c7dbdf" providerId="LiveId" clId="{D878F924-70FA-41E3-AA2E-B1E2A982D055}" dt="2023-10-24T12:07:46.722" v="9135" actId="20577"/>
        <pc:sldMkLst>
          <pc:docMk/>
          <pc:sldMk cId="1430726202" sldId="274"/>
        </pc:sldMkLst>
      </pc:sldChg>
      <pc:sldChg chg="modNotesTx">
        <pc:chgData name="方子 石貫" userId="9428eafa42c7dbdf" providerId="LiveId" clId="{D878F924-70FA-41E3-AA2E-B1E2A982D055}" dt="2023-10-23T13:07:21.689" v="4088" actId="20577"/>
        <pc:sldMkLst>
          <pc:docMk/>
          <pc:sldMk cId="3545821075" sldId="275"/>
        </pc:sldMkLst>
      </pc:sldChg>
      <pc:sldChg chg="modNotesTx">
        <pc:chgData name="方子 石貫" userId="9428eafa42c7dbdf" providerId="LiveId" clId="{D878F924-70FA-41E3-AA2E-B1E2A982D055}" dt="2023-10-24T12:08:25.347" v="9185" actId="20577"/>
        <pc:sldMkLst>
          <pc:docMk/>
          <pc:sldMk cId="3140027879" sldId="276"/>
        </pc:sldMkLst>
      </pc:sldChg>
      <pc:sldChg chg="modNotesTx">
        <pc:chgData name="方子 石貫" userId="9428eafa42c7dbdf" providerId="LiveId" clId="{D878F924-70FA-41E3-AA2E-B1E2A982D055}" dt="2023-10-24T12:08:46.978" v="9223" actId="20577"/>
        <pc:sldMkLst>
          <pc:docMk/>
          <pc:sldMk cId="3413416640" sldId="277"/>
        </pc:sldMkLst>
      </pc:sldChg>
      <pc:sldChg chg="modNotesTx">
        <pc:chgData name="方子 石貫" userId="9428eafa42c7dbdf" providerId="LiveId" clId="{D878F924-70FA-41E3-AA2E-B1E2A982D055}" dt="2023-10-24T12:08:57.967" v="9224" actId="20577"/>
        <pc:sldMkLst>
          <pc:docMk/>
          <pc:sldMk cId="1350409042" sldId="278"/>
        </pc:sldMkLst>
      </pc:sldChg>
      <pc:sldChg chg="modNotesTx">
        <pc:chgData name="方子 石貫" userId="9428eafa42c7dbdf" providerId="LiveId" clId="{D878F924-70FA-41E3-AA2E-B1E2A982D055}" dt="2023-10-24T12:09:19.865" v="9243" actId="20577"/>
        <pc:sldMkLst>
          <pc:docMk/>
          <pc:sldMk cId="2592225133" sldId="282"/>
        </pc:sldMkLst>
      </pc:sldChg>
      <pc:sldChg chg="modNotesTx">
        <pc:chgData name="方子 石貫" userId="9428eafa42c7dbdf" providerId="LiveId" clId="{D878F924-70FA-41E3-AA2E-B1E2A982D055}" dt="2023-11-04T08:03:07.983" v="11018" actId="20577"/>
        <pc:sldMkLst>
          <pc:docMk/>
          <pc:sldMk cId="1506915119" sldId="283"/>
        </pc:sldMkLst>
      </pc:sldChg>
      <pc:sldChg chg="modNotesTx">
        <pc:chgData name="方子 石貫" userId="9428eafa42c7dbdf" providerId="LiveId" clId="{D878F924-70FA-41E3-AA2E-B1E2A982D055}" dt="2023-10-23T13:14:01.430" v="5137" actId="20577"/>
        <pc:sldMkLst>
          <pc:docMk/>
          <pc:sldMk cId="4176866159" sldId="284"/>
        </pc:sldMkLst>
      </pc:sldChg>
      <pc:sldChg chg="modSp mod modNotesTx">
        <pc:chgData name="方子 石貫" userId="9428eafa42c7dbdf" providerId="LiveId" clId="{D878F924-70FA-41E3-AA2E-B1E2A982D055}" dt="2023-11-04T08:04:10.707" v="11028" actId="13926"/>
        <pc:sldMkLst>
          <pc:docMk/>
          <pc:sldMk cId="1867812959" sldId="285"/>
        </pc:sldMkLst>
        <pc:graphicFrameChg chg="modGraphic">
          <ac:chgData name="方子 石貫" userId="9428eafa42c7dbdf" providerId="LiveId" clId="{D878F924-70FA-41E3-AA2E-B1E2A982D055}" dt="2023-11-04T08:04:05.205" v="11026" actId="113"/>
          <ac:graphicFrameMkLst>
            <pc:docMk/>
            <pc:sldMk cId="1867812959" sldId="285"/>
            <ac:graphicFrameMk id="14" creationId="{5C7D476C-35FE-C9B4-074F-DC0947713F8A}"/>
          </ac:graphicFrameMkLst>
        </pc:graphicFrameChg>
        <pc:graphicFrameChg chg="modGraphic">
          <ac:chgData name="方子 石貫" userId="9428eafa42c7dbdf" providerId="LiveId" clId="{D878F924-70FA-41E3-AA2E-B1E2A982D055}" dt="2023-11-04T08:03:53.237" v="11024" actId="13926"/>
          <ac:graphicFrameMkLst>
            <pc:docMk/>
            <pc:sldMk cId="1867812959" sldId="285"/>
            <ac:graphicFrameMk id="16" creationId="{CEE7F0BF-73F2-E97D-A635-119E74DB307E}"/>
          </ac:graphicFrameMkLst>
        </pc:graphicFrameChg>
        <pc:graphicFrameChg chg="modGraphic">
          <ac:chgData name="方子 石貫" userId="9428eafa42c7dbdf" providerId="LiveId" clId="{D878F924-70FA-41E3-AA2E-B1E2A982D055}" dt="2023-11-04T08:04:10.707" v="11028" actId="13926"/>
          <ac:graphicFrameMkLst>
            <pc:docMk/>
            <pc:sldMk cId="1867812959" sldId="285"/>
            <ac:graphicFrameMk id="17" creationId="{478A4D17-DC00-42AF-1AB4-44B16B761DAC}"/>
          </ac:graphicFrameMkLst>
        </pc:graphicFrameChg>
      </pc:sldChg>
      <pc:sldChg chg="modNotesTx">
        <pc:chgData name="方子 石貫" userId="9428eafa42c7dbdf" providerId="LiveId" clId="{D878F924-70FA-41E3-AA2E-B1E2A982D055}" dt="2023-10-24T12:12:07.253" v="9394" actId="20577"/>
        <pc:sldMkLst>
          <pc:docMk/>
          <pc:sldMk cId="3519144492" sldId="286"/>
        </pc:sldMkLst>
      </pc:sldChg>
      <pc:sldChg chg="modNotesTx">
        <pc:chgData name="方子 石貫" userId="9428eafa42c7dbdf" providerId="LiveId" clId="{D878F924-70FA-41E3-AA2E-B1E2A982D055}" dt="2023-10-24T12:13:03.318" v="9416" actId="20577"/>
        <pc:sldMkLst>
          <pc:docMk/>
          <pc:sldMk cId="695168358" sldId="287"/>
        </pc:sldMkLst>
      </pc:sldChg>
      <pc:sldChg chg="modNotesTx">
        <pc:chgData name="方子 石貫" userId="9428eafa42c7dbdf" providerId="LiveId" clId="{D878F924-70FA-41E3-AA2E-B1E2A982D055}" dt="2023-10-24T12:14:01.588" v="9437" actId="20577"/>
        <pc:sldMkLst>
          <pc:docMk/>
          <pc:sldMk cId="475031392" sldId="288"/>
        </pc:sldMkLst>
      </pc:sldChg>
      <pc:sldChg chg="modNotesTx">
        <pc:chgData name="方子 石貫" userId="9428eafa42c7dbdf" providerId="LiveId" clId="{D878F924-70FA-41E3-AA2E-B1E2A982D055}" dt="2023-10-23T13:25:17.771" v="6675" actId="20577"/>
        <pc:sldMkLst>
          <pc:docMk/>
          <pc:sldMk cId="1121515107" sldId="289"/>
        </pc:sldMkLst>
      </pc:sldChg>
      <pc:sldChg chg="modSp mod modNotesTx">
        <pc:chgData name="方子 石貫" userId="9428eafa42c7dbdf" providerId="LiveId" clId="{D878F924-70FA-41E3-AA2E-B1E2A982D055}" dt="2023-10-23T13:27:18.345" v="7049" actId="20577"/>
        <pc:sldMkLst>
          <pc:docMk/>
          <pc:sldMk cId="1174178322" sldId="290"/>
        </pc:sldMkLst>
        <pc:spChg chg="mod">
          <ac:chgData name="方子 石貫" userId="9428eafa42c7dbdf" providerId="LiveId" clId="{D878F924-70FA-41E3-AA2E-B1E2A982D055}" dt="2023-10-23T13:26:18.696" v="6843" actId="20577"/>
          <ac:spMkLst>
            <pc:docMk/>
            <pc:sldMk cId="1174178322" sldId="290"/>
            <ac:spMk id="3" creationId="{BD3308B6-E070-7E24-01A7-3F6BD5662700}"/>
          </ac:spMkLst>
        </pc:spChg>
        <pc:spChg chg="mod">
          <ac:chgData name="方子 石貫" userId="9428eafa42c7dbdf" providerId="LiveId" clId="{D878F924-70FA-41E3-AA2E-B1E2A982D055}" dt="2023-10-23T13:26:23.953" v="6855" actId="20577"/>
          <ac:spMkLst>
            <pc:docMk/>
            <pc:sldMk cId="1174178322" sldId="290"/>
            <ac:spMk id="8" creationId="{121762BC-64BD-FA7A-800C-B1EC09B03CDE}"/>
          </ac:spMkLst>
        </pc:spChg>
      </pc:sldChg>
      <pc:sldChg chg="modSp mod modNotesTx">
        <pc:chgData name="方子 石貫" userId="9428eafa42c7dbdf" providerId="LiveId" clId="{D878F924-70FA-41E3-AA2E-B1E2A982D055}" dt="2023-10-24T12:16:50.935" v="9471" actId="20577"/>
        <pc:sldMkLst>
          <pc:docMk/>
          <pc:sldMk cId="3904127348" sldId="291"/>
        </pc:sldMkLst>
        <pc:graphicFrameChg chg="modGraphic">
          <ac:chgData name="方子 石貫" userId="9428eafa42c7dbdf" providerId="LiveId" clId="{D878F924-70FA-41E3-AA2E-B1E2A982D055}" dt="2023-10-23T13:29:22.249" v="7175" actId="113"/>
          <ac:graphicFrameMkLst>
            <pc:docMk/>
            <pc:sldMk cId="3904127348" sldId="291"/>
            <ac:graphicFrameMk id="3" creationId="{4FABE6BC-BCB2-A6A1-E899-8490EFCE58BA}"/>
          </ac:graphicFrameMkLst>
        </pc:graphicFrameChg>
        <pc:graphicFrameChg chg="modGraphic">
          <ac:chgData name="方子 石貫" userId="9428eafa42c7dbdf" providerId="LiveId" clId="{D878F924-70FA-41E3-AA2E-B1E2A982D055}" dt="2023-10-24T12:16:46.016" v="9460" actId="13926"/>
          <ac:graphicFrameMkLst>
            <pc:docMk/>
            <pc:sldMk cId="3904127348" sldId="291"/>
            <ac:graphicFrameMk id="6" creationId="{4B574BED-C75E-DF70-07CD-C77E53F183DC}"/>
          </ac:graphicFrameMkLst>
        </pc:graphicFrameChg>
      </pc:sldChg>
      <pc:sldChg chg="modSp mod modNotesTx">
        <pc:chgData name="方子 石貫" userId="9428eafa42c7dbdf" providerId="LiveId" clId="{D878F924-70FA-41E3-AA2E-B1E2A982D055}" dt="2023-10-24T12:17:38.335" v="9493" actId="20577"/>
        <pc:sldMkLst>
          <pc:docMk/>
          <pc:sldMk cId="3659966105" sldId="292"/>
        </pc:sldMkLst>
        <pc:graphicFrameChg chg="modGraphic">
          <ac:chgData name="方子 石貫" userId="9428eafa42c7dbdf" providerId="LiveId" clId="{D878F924-70FA-41E3-AA2E-B1E2A982D055}" dt="2023-10-23T13:36:17.982" v="7756" actId="13926"/>
          <ac:graphicFrameMkLst>
            <pc:docMk/>
            <pc:sldMk cId="3659966105" sldId="292"/>
            <ac:graphicFrameMk id="3" creationId="{4FABE6BC-BCB2-A6A1-E899-8490EFCE58BA}"/>
          </ac:graphicFrameMkLst>
        </pc:graphicFrameChg>
      </pc:sldChg>
      <pc:sldChg chg="modSp add del mod ord modNotesTx">
        <pc:chgData name="方子 石貫" userId="9428eafa42c7dbdf" providerId="LiveId" clId="{D878F924-70FA-41E3-AA2E-B1E2A982D055}" dt="2023-10-24T12:20:48.010" v="9635" actId="20577"/>
        <pc:sldMkLst>
          <pc:docMk/>
          <pc:sldMk cId="3207141098" sldId="293"/>
        </pc:sldMkLst>
        <pc:spChg chg="mod">
          <ac:chgData name="方子 石貫" userId="9428eafa42c7dbdf" providerId="LiveId" clId="{D878F924-70FA-41E3-AA2E-B1E2A982D055}" dt="2023-10-23T13:41:54.178" v="8410" actId="20577"/>
          <ac:spMkLst>
            <pc:docMk/>
            <pc:sldMk cId="3207141098" sldId="293"/>
            <ac:spMk id="3" creationId="{6A5399EF-148B-C364-CE3E-30CE606A566A}"/>
          </ac:spMkLst>
        </pc:spChg>
        <pc:spChg chg="mod">
          <ac:chgData name="方子 石貫" userId="9428eafa42c7dbdf" providerId="LiveId" clId="{D878F924-70FA-41E3-AA2E-B1E2A982D055}" dt="2023-10-23T13:40:39.317" v="8292" actId="20577"/>
          <ac:spMkLst>
            <pc:docMk/>
            <pc:sldMk cId="3207141098" sldId="293"/>
            <ac:spMk id="13" creationId="{0FBD6B92-A7DB-91C7-A102-9E15CD62926C}"/>
          </ac:spMkLst>
        </pc:spChg>
        <pc:spChg chg="mod">
          <ac:chgData name="方子 石貫" userId="9428eafa42c7dbdf" providerId="LiveId" clId="{D878F924-70FA-41E3-AA2E-B1E2A982D055}" dt="2023-10-24T12:18:18.772" v="9519" actId="20577"/>
          <ac:spMkLst>
            <pc:docMk/>
            <pc:sldMk cId="3207141098" sldId="293"/>
            <ac:spMk id="16" creationId="{78D5AD2B-432D-B864-15DB-4FB65EE3E362}"/>
          </ac:spMkLst>
        </pc:spChg>
        <pc:spChg chg="mod">
          <ac:chgData name="方子 石貫" userId="9428eafa42c7dbdf" providerId="LiveId" clId="{D878F924-70FA-41E3-AA2E-B1E2A982D055}" dt="2023-10-23T13:40:27.254" v="8277" actId="20577"/>
          <ac:spMkLst>
            <pc:docMk/>
            <pc:sldMk cId="3207141098" sldId="293"/>
            <ac:spMk id="20" creationId="{F518368C-6F25-BE80-1011-BA4B1EE69579}"/>
          </ac:spMkLst>
        </pc:spChg>
      </pc:sldChg>
      <pc:sldChg chg="add del modNotesTx">
        <pc:chgData name="方子 石貫" userId="9428eafa42c7dbdf" providerId="LiveId" clId="{D878F924-70FA-41E3-AA2E-B1E2A982D055}" dt="2023-11-04T08:07:05.971" v="11130" actId="20577"/>
        <pc:sldMkLst>
          <pc:docMk/>
          <pc:sldMk cId="1102387013" sldId="294"/>
        </pc:sldMkLst>
      </pc:sldChg>
      <pc:sldChg chg="addSp delSp modSp add mod modNotesTx">
        <pc:chgData name="方子 石貫" userId="9428eafa42c7dbdf" providerId="LiveId" clId="{D878F924-70FA-41E3-AA2E-B1E2A982D055}" dt="2023-11-04T08:08:31.884" v="11150" actId="1036"/>
        <pc:sldMkLst>
          <pc:docMk/>
          <pc:sldMk cId="432484464" sldId="295"/>
        </pc:sldMkLst>
        <pc:spChg chg="add mod">
          <ac:chgData name="方子 石貫" userId="9428eafa42c7dbdf" providerId="LiveId" clId="{D878F924-70FA-41E3-AA2E-B1E2A982D055}" dt="2023-10-24T12:50:39.734" v="9680" actId="20577"/>
          <ac:spMkLst>
            <pc:docMk/>
            <pc:sldMk cId="432484464" sldId="295"/>
            <ac:spMk id="3" creationId="{47BD6BEE-8D15-EAB4-75C0-B6177B760040}"/>
          </ac:spMkLst>
        </pc:spChg>
        <pc:graphicFrameChg chg="add del mod">
          <ac:chgData name="方子 石貫" userId="9428eafa42c7dbdf" providerId="LiveId" clId="{D878F924-70FA-41E3-AA2E-B1E2A982D055}" dt="2023-10-24T12:50:44.654" v="9681" actId="478"/>
          <ac:graphicFrameMkLst>
            <pc:docMk/>
            <pc:sldMk cId="432484464" sldId="295"/>
            <ac:graphicFrameMk id="2" creationId="{B03B063D-F7AA-482D-9944-AC6300689C29}"/>
          </ac:graphicFrameMkLst>
        </pc:graphicFrameChg>
        <pc:graphicFrameChg chg="add mod">
          <ac:chgData name="方子 石貫" userId="9428eafa42c7dbdf" providerId="LiveId" clId="{D878F924-70FA-41E3-AA2E-B1E2A982D055}" dt="2023-11-04T08:08:31.884" v="11150" actId="1036"/>
          <ac:graphicFrameMkLst>
            <pc:docMk/>
            <pc:sldMk cId="432484464" sldId="295"/>
            <ac:graphicFrameMk id="5" creationId="{B03B063D-F7AA-482D-9944-AC6300689C29}"/>
          </ac:graphicFrameMkLst>
        </pc:graphicFrameChg>
        <pc:picChg chg="del">
          <ac:chgData name="方子 石貫" userId="9428eafa42c7dbdf" providerId="LiveId" clId="{D878F924-70FA-41E3-AA2E-B1E2A982D055}" dt="2023-10-24T12:21:23.549" v="9637" actId="478"/>
          <ac:picMkLst>
            <pc:docMk/>
            <pc:sldMk cId="432484464" sldId="295"/>
            <ac:picMk id="4" creationId="{89CC18E4-8640-E53B-4646-BD712501E422}"/>
          </ac:picMkLst>
        </pc:picChg>
      </pc:sldChg>
      <pc:sldChg chg="del">
        <pc:chgData name="方子 石貫" userId="9428eafa42c7dbdf" providerId="LiveId" clId="{D878F924-70FA-41E3-AA2E-B1E2A982D055}" dt="2023-10-23T12:19:27.223" v="0" actId="47"/>
        <pc:sldMkLst>
          <pc:docMk/>
          <pc:sldMk cId="3030252403" sldId="295"/>
        </pc:sldMkLst>
      </pc:sldChg>
      <pc:sldChg chg="addSp delSp modSp add mod modAnim modNotesTx">
        <pc:chgData name="方子 石貫" userId="9428eafa42c7dbdf" providerId="LiveId" clId="{D878F924-70FA-41E3-AA2E-B1E2A982D055}" dt="2023-11-04T08:06:45.217" v="11128" actId="20577"/>
        <pc:sldMkLst>
          <pc:docMk/>
          <pc:sldMk cId="3381075388" sldId="296"/>
        </pc:sldMkLst>
        <pc:spChg chg="del">
          <ac:chgData name="方子 石貫" userId="9428eafa42c7dbdf" providerId="LiveId" clId="{D878F924-70FA-41E3-AA2E-B1E2A982D055}" dt="2023-10-24T12:54:57.373" v="10113" actId="478"/>
          <ac:spMkLst>
            <pc:docMk/>
            <pc:sldMk cId="3381075388" sldId="296"/>
            <ac:spMk id="3" creationId="{47BD6BEE-8D15-EAB4-75C0-B6177B760040}"/>
          </ac:spMkLst>
        </pc:spChg>
        <pc:spChg chg="add mod">
          <ac:chgData name="方子 石貫" userId="9428eafa42c7dbdf" providerId="LiveId" clId="{D878F924-70FA-41E3-AA2E-B1E2A982D055}" dt="2023-10-24T13:17:19.244" v="10619" actId="20577"/>
          <ac:spMkLst>
            <pc:docMk/>
            <pc:sldMk cId="3381075388" sldId="296"/>
            <ac:spMk id="25" creationId="{3BFC4D32-A65E-77B7-C4E2-629B1FF4F5C4}"/>
          </ac:spMkLst>
        </pc:spChg>
        <pc:spChg chg="add mod">
          <ac:chgData name="方子 石貫" userId="9428eafa42c7dbdf" providerId="LiveId" clId="{D878F924-70FA-41E3-AA2E-B1E2A982D055}" dt="2023-10-24T13:17:55.611" v="10622" actId="1076"/>
          <ac:spMkLst>
            <pc:docMk/>
            <pc:sldMk cId="3381075388" sldId="296"/>
            <ac:spMk id="26" creationId="{542E4637-4085-1DCA-997B-24BA1AFB0315}"/>
          </ac:spMkLst>
        </pc:spChg>
        <pc:graphicFrameChg chg="del">
          <ac:chgData name="方子 石貫" userId="9428eafa42c7dbdf" providerId="LiveId" clId="{D878F924-70FA-41E3-AA2E-B1E2A982D055}" dt="2023-10-24T12:54:57.373" v="10113" actId="478"/>
          <ac:graphicFrameMkLst>
            <pc:docMk/>
            <pc:sldMk cId="3381075388" sldId="296"/>
            <ac:graphicFrameMk id="5" creationId="{B03B063D-F7AA-482D-9944-AC6300689C29}"/>
          </ac:graphicFrameMkLst>
        </pc:graphicFrameChg>
        <pc:picChg chg="add del">
          <ac:chgData name="方子 石貫" userId="9428eafa42c7dbdf" providerId="LiveId" clId="{D878F924-70FA-41E3-AA2E-B1E2A982D055}" dt="2023-10-24T12:56:38.483" v="10147"/>
          <ac:picMkLst>
            <pc:docMk/>
            <pc:sldMk cId="3381075388" sldId="296"/>
            <ac:picMk id="2" creationId="{E68C2D4E-728E-CB71-FFAB-02476EB74DE9}"/>
          </ac:picMkLst>
        </pc:picChg>
        <pc:picChg chg="add mod">
          <ac:chgData name="方子 石貫" userId="9428eafa42c7dbdf" providerId="LiveId" clId="{D878F924-70FA-41E3-AA2E-B1E2A982D055}" dt="2023-10-24T13:15:55.283" v="10573" actId="1036"/>
          <ac:picMkLst>
            <pc:docMk/>
            <pc:sldMk cId="3381075388" sldId="296"/>
            <ac:picMk id="6" creationId="{D7E7A3D5-00DC-944A-58F8-367966619136}"/>
          </ac:picMkLst>
        </pc:picChg>
        <pc:picChg chg="add mod">
          <ac:chgData name="方子 石貫" userId="9428eafa42c7dbdf" providerId="LiveId" clId="{D878F924-70FA-41E3-AA2E-B1E2A982D055}" dt="2023-10-24T13:15:55.283" v="10573" actId="1036"/>
          <ac:picMkLst>
            <pc:docMk/>
            <pc:sldMk cId="3381075388" sldId="296"/>
            <ac:picMk id="8" creationId="{3A9F2B59-0DD5-071B-4522-415D7BE227F2}"/>
          </ac:picMkLst>
        </pc:picChg>
        <pc:picChg chg="add mod">
          <ac:chgData name="方子 石貫" userId="9428eafa42c7dbdf" providerId="LiveId" clId="{D878F924-70FA-41E3-AA2E-B1E2A982D055}" dt="2023-10-24T13:15:55.283" v="10573" actId="1036"/>
          <ac:picMkLst>
            <pc:docMk/>
            <pc:sldMk cId="3381075388" sldId="296"/>
            <ac:picMk id="10" creationId="{496E8918-34E1-B16D-607F-D131543090D5}"/>
          </ac:picMkLst>
        </pc:picChg>
        <pc:picChg chg="add mod">
          <ac:chgData name="方子 石貫" userId="9428eafa42c7dbdf" providerId="LiveId" clId="{D878F924-70FA-41E3-AA2E-B1E2A982D055}" dt="2023-10-24T13:15:55.283" v="10573" actId="1036"/>
          <ac:picMkLst>
            <pc:docMk/>
            <pc:sldMk cId="3381075388" sldId="296"/>
            <ac:picMk id="12" creationId="{E54B0492-6F0E-4E20-097B-C5DDCC5E206B}"/>
          </ac:picMkLst>
        </pc:picChg>
        <pc:picChg chg="add mod">
          <ac:chgData name="方子 石貫" userId="9428eafa42c7dbdf" providerId="LiveId" clId="{D878F924-70FA-41E3-AA2E-B1E2A982D055}" dt="2023-10-24T13:15:55.283" v="10573" actId="1036"/>
          <ac:picMkLst>
            <pc:docMk/>
            <pc:sldMk cId="3381075388" sldId="296"/>
            <ac:picMk id="14" creationId="{BF944133-C728-92C5-29D1-CDA48899A490}"/>
          </ac:picMkLst>
        </pc:picChg>
        <pc:picChg chg="add mod">
          <ac:chgData name="方子 石貫" userId="9428eafa42c7dbdf" providerId="LiveId" clId="{D878F924-70FA-41E3-AA2E-B1E2A982D055}" dt="2023-10-24T13:15:55.283" v="10573" actId="1036"/>
          <ac:picMkLst>
            <pc:docMk/>
            <pc:sldMk cId="3381075388" sldId="296"/>
            <ac:picMk id="16" creationId="{7A29EA89-9B7C-3777-19DA-EEB949481D99}"/>
          </ac:picMkLst>
        </pc:picChg>
        <pc:picChg chg="add del mod">
          <ac:chgData name="方子 石貫" userId="9428eafa42c7dbdf" providerId="LiveId" clId="{D878F924-70FA-41E3-AA2E-B1E2A982D055}" dt="2023-10-24T13:10:39.307" v="10296" actId="478"/>
          <ac:picMkLst>
            <pc:docMk/>
            <pc:sldMk cId="3381075388" sldId="296"/>
            <ac:picMk id="18" creationId="{5400085A-7974-C0D1-69F2-BEE58E4534E1}"/>
          </ac:picMkLst>
        </pc:picChg>
        <pc:picChg chg="add mod">
          <ac:chgData name="方子 石貫" userId="9428eafa42c7dbdf" providerId="LiveId" clId="{D878F924-70FA-41E3-AA2E-B1E2A982D055}" dt="2023-10-24T13:15:55.283" v="10573" actId="1036"/>
          <ac:picMkLst>
            <pc:docMk/>
            <pc:sldMk cId="3381075388" sldId="296"/>
            <ac:picMk id="20" creationId="{3AC8EFD6-5C8D-E053-D36D-0B8F1BFF10E9}"/>
          </ac:picMkLst>
        </pc:picChg>
        <pc:picChg chg="add mod">
          <ac:chgData name="方子 石貫" userId="9428eafa42c7dbdf" providerId="LiveId" clId="{D878F924-70FA-41E3-AA2E-B1E2A982D055}" dt="2023-10-24T13:17:51.272" v="10621" actId="1076"/>
          <ac:picMkLst>
            <pc:docMk/>
            <pc:sldMk cId="3381075388" sldId="296"/>
            <ac:picMk id="22" creationId="{0003827C-2488-E3C0-D41E-899549673101}"/>
          </ac:picMkLst>
        </pc:picChg>
        <pc:picChg chg="add mod">
          <ac:chgData name="方子 石貫" userId="9428eafa42c7dbdf" providerId="LiveId" clId="{D878F924-70FA-41E3-AA2E-B1E2A982D055}" dt="2023-10-24T13:15:55.283" v="10573" actId="1036"/>
          <ac:picMkLst>
            <pc:docMk/>
            <pc:sldMk cId="3381075388" sldId="296"/>
            <ac:picMk id="24" creationId="{088AB47F-09C6-2F39-A710-76F84AFDC40B}"/>
          </ac:picMkLst>
        </pc:picChg>
        <pc:picChg chg="add del mod">
          <ac:chgData name="方子 石貫" userId="9428eafa42c7dbdf" providerId="LiveId" clId="{D878F924-70FA-41E3-AA2E-B1E2A982D055}" dt="2023-10-24T13:12:57.775" v="10479" actId="478"/>
          <ac:picMkLst>
            <pc:docMk/>
            <pc:sldMk cId="3381075388" sldId="296"/>
            <ac:picMk id="1026" creationId="{9536FA26-B322-3ED3-5996-C295501520E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4314;&#31689;&#22763;&#12398;&#25968;&#12392;&#24180;&#40802;&#27083;&#25104;.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829&#8215;&#12375;&#12378;&#12362;&#12363;&#22823;&#20250;&#12475;&#12483;&#12471;&#12519;&#12531;&#12450;&#12531;&#12465;&#12540;&#12488;&#38598;&#35336;&#12414;&#12392;&#124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829&#8215;&#12375;&#12378;&#12362;&#12363;&#22823;&#20250;&#12475;&#12483;&#12471;&#12519;&#12531;&#12450;&#12531;&#12465;&#12540;&#12488;&#38598;&#35336;&#12414;&#12392;&#124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9428eafa42c7dbdf/&#12489;&#12461;&#12517;&#12513;&#12531;&#12488;/&#9734;&#24314;&#31689;&#22763;&#20250;/&#9734;&#22899;&#24615;&#22996;&#21729;&#20250;/2023/&#36899;&#21512;&#20250;/&#20840;&#22269;&#22823;&#20250;&#12375;&#12378;&#12362;&#12363;&#12475;&#12483;&#12471;&#12519;&#12531;/20230903&#8215;&#12375;&#12378;&#12362;&#12363;&#22823;&#20250;&#12475;&#12483;&#12471;&#12519;&#12531;&#12450;&#12531;&#12465;&#12540;&#12488;&#38598;&#35336;&#12414;&#12392;&#124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ea"/>
                <a:ea typeface="+mn-ea"/>
                <a:cs typeface="+mn-cs"/>
              </a:defRPr>
            </a:pPr>
            <a:r>
              <a:rPr lang="ja-JP" altLang="en-US" sz="1600" b="1" dirty="0">
                <a:solidFill>
                  <a:schemeClr val="tx1"/>
                </a:solidFill>
                <a:latin typeface="+mn-ea"/>
                <a:ea typeface="+mn-ea"/>
              </a:rPr>
              <a:t>会員回答者の性別</a:t>
            </a:r>
          </a:p>
        </c:rich>
      </c:tx>
      <c:layout>
        <c:manualLayout>
          <c:xMode val="edge"/>
          <c:yMode val="edge"/>
          <c:x val="0.38278437926823178"/>
          <c:y val="4.589039304307328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ea"/>
              <a:ea typeface="+mn-ea"/>
              <a:cs typeface="+mn-cs"/>
            </a:defRPr>
          </a:pPr>
          <a:endParaRPr lang="ja-JP"/>
        </a:p>
      </c:txPr>
    </c:title>
    <c:autoTitleDeleted val="0"/>
    <c:plotArea>
      <c:layout>
        <c:manualLayout>
          <c:layoutTarget val="inner"/>
          <c:xMode val="edge"/>
          <c:yMode val="edge"/>
          <c:x val="0.29667822990657639"/>
          <c:y val="0.15114600646265919"/>
          <c:w val="0.40664354018684729"/>
          <c:h val="0.5553966212676138"/>
        </c:manualLayout>
      </c:layout>
      <c:pieChart>
        <c:varyColors val="1"/>
        <c:ser>
          <c:idx val="0"/>
          <c:order val="0"/>
          <c:spPr>
            <a:solidFill>
              <a:schemeClr val="accent2">
                <a:lumMod val="60000"/>
                <a:lumOff val="40000"/>
              </a:schemeClr>
            </a:solidFill>
          </c:spPr>
          <c:dPt>
            <c:idx val="0"/>
            <c:bubble3D val="0"/>
            <c:spPr>
              <a:solidFill>
                <a:srgbClr val="FF9900"/>
              </a:solidFill>
              <a:ln w="19050">
                <a:solidFill>
                  <a:schemeClr val="lt1"/>
                </a:solidFill>
              </a:ln>
              <a:effectLst/>
            </c:spPr>
            <c:extLst>
              <c:ext xmlns:c16="http://schemas.microsoft.com/office/drawing/2014/chart" uri="{C3380CC4-5D6E-409C-BE32-E72D297353CC}">
                <c16:uniqueId val="{00000001-D292-419B-B98F-8ED41F2EF91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D292-419B-B98F-8ED41F2EF915}"/>
              </c:ext>
            </c:extLst>
          </c:dPt>
          <c:dLbls>
            <c:dLbl>
              <c:idx val="0"/>
              <c:layout>
                <c:manualLayout>
                  <c:x val="-0.18628599746709984"/>
                  <c:y val="2.506148049545382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ea"/>
                        <a:ea typeface="+mn-ea"/>
                        <a:cs typeface="+mn-cs"/>
                      </a:defRPr>
                    </a:pPr>
                    <a:fld id="{6D0FF00A-D091-46A7-97B8-007E8E3C046F}" type="CATEGORYNAME">
                      <a:rPr lang="ja-JP" altLang="en-US" sz="1800" smtClean="0">
                        <a:latin typeface="+mn-ea"/>
                        <a:ea typeface="+mn-ea"/>
                      </a:rPr>
                      <a:pPr>
                        <a:defRPr sz="1800" b="1">
                          <a:latin typeface="+mn-ea"/>
                        </a:defRPr>
                      </a:pPr>
                      <a:t>[分類名]</a:t>
                    </a:fld>
                    <a:r>
                      <a:rPr lang="ja-JP" altLang="en-US" sz="1800" baseline="0" dirty="0">
                        <a:latin typeface="+mn-ea"/>
                        <a:ea typeface="+mn-ea"/>
                      </a:rPr>
                      <a:t> </a:t>
                    </a:r>
                    <a:fld id="{182F10B6-C8F9-4EC0-AF2E-76451CFE0F0C}" type="VALUE">
                      <a:rPr lang="en-US" altLang="ja-JP" sz="1800" baseline="0">
                        <a:latin typeface="+mn-ea"/>
                        <a:ea typeface="+mn-ea"/>
                      </a:rPr>
                      <a:pPr>
                        <a:defRPr sz="1800" b="1">
                          <a:latin typeface="+mn-ea"/>
                        </a:defRPr>
                      </a:pPr>
                      <a:t>[値]</a:t>
                    </a:fld>
                    <a:endParaRPr lang="ja-JP" altLang="en-US" sz="1800" baseline="0" dirty="0">
                      <a:latin typeface="+mn-ea"/>
                      <a:ea typeface="+mn-ea"/>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92-419B-B98F-8ED41F2EF915}"/>
                </c:ext>
              </c:extLst>
            </c:dLbl>
            <c:dLbl>
              <c:idx val="1"/>
              <c:layout>
                <c:manualLayout>
                  <c:x val="0.18627700383605891"/>
                  <c:y val="-5.116731468738327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ea"/>
                        <a:ea typeface="+mn-ea"/>
                        <a:cs typeface="+mn-cs"/>
                      </a:defRPr>
                    </a:pPr>
                    <a:fld id="{834C0610-87E4-4B20-B6AC-665C8403D3C8}" type="CATEGORYNAME">
                      <a:rPr lang="ja-JP" altLang="en-US" sz="1800" smtClean="0">
                        <a:latin typeface="+mn-ea"/>
                        <a:ea typeface="+mn-ea"/>
                      </a:rPr>
                      <a:pPr>
                        <a:defRPr sz="1800" b="1">
                          <a:latin typeface="+mn-ea"/>
                        </a:defRPr>
                      </a:pPr>
                      <a:t>[分類名]</a:t>
                    </a:fld>
                    <a:r>
                      <a:rPr lang="ja-JP" altLang="en-US" sz="1800" baseline="0" dirty="0">
                        <a:latin typeface="+mn-ea"/>
                        <a:ea typeface="+mn-ea"/>
                      </a:rPr>
                      <a:t> </a:t>
                    </a:r>
                    <a:fld id="{61D38CA8-6614-4B37-B0E8-C5146266BF6E}" type="VALUE">
                      <a:rPr lang="en-US" altLang="ja-JP" sz="1800" baseline="0">
                        <a:latin typeface="+mn-ea"/>
                        <a:ea typeface="+mn-ea"/>
                      </a:rPr>
                      <a:pPr>
                        <a:defRPr sz="1800" b="1">
                          <a:latin typeface="+mn-ea"/>
                        </a:defRPr>
                      </a:pPr>
                      <a:t>[値]</a:t>
                    </a:fld>
                    <a:endParaRPr lang="ja-JP" altLang="en-US" sz="1800" baseline="0" dirty="0">
                      <a:latin typeface="+mn-ea"/>
                      <a:ea typeface="+mn-ea"/>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92-419B-B98F-8ED41F2EF91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'4年齢'!$H$2:$I$2</c:f>
              <c:strCache>
                <c:ptCount val="2"/>
                <c:pt idx="0">
                  <c:v>女性</c:v>
                </c:pt>
                <c:pt idx="1">
                  <c:v>男性</c:v>
                </c:pt>
              </c:strCache>
            </c:strRef>
          </c:cat>
          <c:val>
            <c:numRef>
              <c:f>'4年齢'!$H$3:$I$3</c:f>
              <c:numCache>
                <c:formatCode>General</c:formatCode>
                <c:ptCount val="2"/>
                <c:pt idx="0">
                  <c:v>170</c:v>
                </c:pt>
                <c:pt idx="1">
                  <c:v>184</c:v>
                </c:pt>
              </c:numCache>
            </c:numRef>
          </c:val>
          <c:extLst>
            <c:ext xmlns:c16="http://schemas.microsoft.com/office/drawing/2014/chart" uri="{C3380CC4-5D6E-409C-BE32-E72D297353CC}">
              <c16:uniqueId val="{00000004-D292-419B-B98F-8ED41F2EF9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'９大会について感想 (2)'!$P$11</c:f>
              <c:strCache>
                <c:ptCount val="1"/>
                <c:pt idx="0">
                  <c:v>期待以上</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(2)'!$Q$10:$U$10</c:f>
              <c:strCache>
                <c:ptCount val="5"/>
                <c:pt idx="0">
                  <c:v>女性全体</c:v>
                </c:pt>
                <c:pt idx="1">
                  <c:v>30代女性</c:v>
                </c:pt>
                <c:pt idx="2">
                  <c:v>40代女性</c:v>
                </c:pt>
                <c:pt idx="3">
                  <c:v>50代女性</c:v>
                </c:pt>
                <c:pt idx="4">
                  <c:v>60代女性</c:v>
                </c:pt>
              </c:strCache>
            </c:strRef>
          </c:cat>
          <c:val>
            <c:numRef>
              <c:f>'９大会について感想 (2)'!$Q$11:$U$11</c:f>
              <c:numCache>
                <c:formatCode>General</c:formatCode>
                <c:ptCount val="5"/>
                <c:pt idx="0">
                  <c:v>35</c:v>
                </c:pt>
                <c:pt idx="1">
                  <c:v>1</c:v>
                </c:pt>
                <c:pt idx="2">
                  <c:v>12</c:v>
                </c:pt>
                <c:pt idx="3">
                  <c:v>14</c:v>
                </c:pt>
                <c:pt idx="4">
                  <c:v>8</c:v>
                </c:pt>
              </c:numCache>
            </c:numRef>
          </c:val>
          <c:extLst>
            <c:ext xmlns:c16="http://schemas.microsoft.com/office/drawing/2014/chart" uri="{C3380CC4-5D6E-409C-BE32-E72D297353CC}">
              <c16:uniqueId val="{00000000-73A3-430B-88CE-BBF8349CC4C2}"/>
            </c:ext>
          </c:extLst>
        </c:ser>
        <c:ser>
          <c:idx val="1"/>
          <c:order val="1"/>
          <c:tx>
            <c:strRef>
              <c:f>'９大会について感想 (2)'!$P$12</c:f>
              <c:strCache>
                <c:ptCount val="1"/>
                <c:pt idx="0">
                  <c:v>期待通り</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(2)'!$Q$10:$U$10</c:f>
              <c:strCache>
                <c:ptCount val="5"/>
                <c:pt idx="0">
                  <c:v>女性全体</c:v>
                </c:pt>
                <c:pt idx="1">
                  <c:v>30代女性</c:v>
                </c:pt>
                <c:pt idx="2">
                  <c:v>40代女性</c:v>
                </c:pt>
                <c:pt idx="3">
                  <c:v>50代女性</c:v>
                </c:pt>
                <c:pt idx="4">
                  <c:v>60代女性</c:v>
                </c:pt>
              </c:strCache>
            </c:strRef>
          </c:cat>
          <c:val>
            <c:numRef>
              <c:f>'９大会について感想 (2)'!$Q$12:$U$12</c:f>
              <c:numCache>
                <c:formatCode>General</c:formatCode>
                <c:ptCount val="5"/>
                <c:pt idx="0">
                  <c:v>65</c:v>
                </c:pt>
                <c:pt idx="1">
                  <c:v>5</c:v>
                </c:pt>
                <c:pt idx="2">
                  <c:v>22</c:v>
                </c:pt>
                <c:pt idx="3">
                  <c:v>24</c:v>
                </c:pt>
                <c:pt idx="4">
                  <c:v>14</c:v>
                </c:pt>
              </c:numCache>
            </c:numRef>
          </c:val>
          <c:extLst>
            <c:ext xmlns:c16="http://schemas.microsoft.com/office/drawing/2014/chart" uri="{C3380CC4-5D6E-409C-BE32-E72D297353CC}">
              <c16:uniqueId val="{00000001-73A3-430B-88CE-BBF8349CC4C2}"/>
            </c:ext>
          </c:extLst>
        </c:ser>
        <c:ser>
          <c:idx val="2"/>
          <c:order val="2"/>
          <c:tx>
            <c:strRef>
              <c:f>'９大会について感想 (2)'!$P$13</c:f>
              <c:strCache>
                <c:ptCount val="1"/>
                <c:pt idx="0">
                  <c:v>普通</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(2)'!$Q$10:$U$10</c:f>
              <c:strCache>
                <c:ptCount val="5"/>
                <c:pt idx="0">
                  <c:v>女性全体</c:v>
                </c:pt>
                <c:pt idx="1">
                  <c:v>30代女性</c:v>
                </c:pt>
                <c:pt idx="2">
                  <c:v>40代女性</c:v>
                </c:pt>
                <c:pt idx="3">
                  <c:v>50代女性</c:v>
                </c:pt>
                <c:pt idx="4">
                  <c:v>60代女性</c:v>
                </c:pt>
              </c:strCache>
            </c:strRef>
          </c:cat>
          <c:val>
            <c:numRef>
              <c:f>'９大会について感想 (2)'!$Q$13:$U$13</c:f>
              <c:numCache>
                <c:formatCode>General</c:formatCode>
                <c:ptCount val="5"/>
                <c:pt idx="0">
                  <c:v>24</c:v>
                </c:pt>
                <c:pt idx="1">
                  <c:v>1</c:v>
                </c:pt>
                <c:pt idx="2">
                  <c:v>6</c:v>
                </c:pt>
                <c:pt idx="3">
                  <c:v>12</c:v>
                </c:pt>
                <c:pt idx="4">
                  <c:v>5</c:v>
                </c:pt>
              </c:numCache>
            </c:numRef>
          </c:val>
          <c:extLst>
            <c:ext xmlns:c16="http://schemas.microsoft.com/office/drawing/2014/chart" uri="{C3380CC4-5D6E-409C-BE32-E72D297353CC}">
              <c16:uniqueId val="{00000002-73A3-430B-88CE-BBF8349CC4C2}"/>
            </c:ext>
          </c:extLst>
        </c:ser>
        <c:ser>
          <c:idx val="3"/>
          <c:order val="3"/>
          <c:tx>
            <c:strRef>
              <c:f>'９大会について感想 (2)'!$P$14</c:f>
              <c:strCache>
                <c:ptCount val="1"/>
                <c:pt idx="0">
                  <c:v>あまり良くなかった</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(2)'!$Q$10:$U$10</c:f>
              <c:strCache>
                <c:ptCount val="5"/>
                <c:pt idx="0">
                  <c:v>女性全体</c:v>
                </c:pt>
                <c:pt idx="1">
                  <c:v>30代女性</c:v>
                </c:pt>
                <c:pt idx="2">
                  <c:v>40代女性</c:v>
                </c:pt>
                <c:pt idx="3">
                  <c:v>50代女性</c:v>
                </c:pt>
                <c:pt idx="4">
                  <c:v>60代女性</c:v>
                </c:pt>
              </c:strCache>
            </c:strRef>
          </c:cat>
          <c:val>
            <c:numRef>
              <c:f>'９大会について感想 (2)'!$Q$14:$U$14</c:f>
              <c:numCache>
                <c:formatCode>General</c:formatCode>
                <c:ptCount val="5"/>
                <c:pt idx="0">
                  <c:v>2</c:v>
                </c:pt>
                <c:pt idx="1">
                  <c:v>0</c:v>
                </c:pt>
                <c:pt idx="2">
                  <c:v>1</c:v>
                </c:pt>
                <c:pt idx="3">
                  <c:v>0</c:v>
                </c:pt>
                <c:pt idx="4">
                  <c:v>1</c:v>
                </c:pt>
              </c:numCache>
            </c:numRef>
          </c:val>
          <c:extLst>
            <c:ext xmlns:c16="http://schemas.microsoft.com/office/drawing/2014/chart" uri="{C3380CC4-5D6E-409C-BE32-E72D297353CC}">
              <c16:uniqueId val="{00000003-73A3-430B-88CE-BBF8349CC4C2}"/>
            </c:ext>
          </c:extLst>
        </c:ser>
        <c:ser>
          <c:idx val="4"/>
          <c:order val="4"/>
          <c:tx>
            <c:strRef>
              <c:f>'９大会について感想 (2)'!$P$15</c:f>
              <c:strCache>
                <c:ptCount val="1"/>
                <c:pt idx="0">
                  <c:v>参加したことが無い</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(2)'!$Q$10:$U$10</c:f>
              <c:strCache>
                <c:ptCount val="5"/>
                <c:pt idx="0">
                  <c:v>女性全体</c:v>
                </c:pt>
                <c:pt idx="1">
                  <c:v>30代女性</c:v>
                </c:pt>
                <c:pt idx="2">
                  <c:v>40代女性</c:v>
                </c:pt>
                <c:pt idx="3">
                  <c:v>50代女性</c:v>
                </c:pt>
                <c:pt idx="4">
                  <c:v>60代女性</c:v>
                </c:pt>
              </c:strCache>
            </c:strRef>
          </c:cat>
          <c:val>
            <c:numRef>
              <c:f>'９大会について感想 (2)'!$Q$15:$U$15</c:f>
              <c:numCache>
                <c:formatCode>General</c:formatCode>
                <c:ptCount val="5"/>
                <c:pt idx="0">
                  <c:v>44</c:v>
                </c:pt>
                <c:pt idx="1">
                  <c:v>7</c:v>
                </c:pt>
                <c:pt idx="2">
                  <c:v>25</c:v>
                </c:pt>
                <c:pt idx="3">
                  <c:v>11</c:v>
                </c:pt>
                <c:pt idx="4">
                  <c:v>1</c:v>
                </c:pt>
              </c:numCache>
            </c:numRef>
          </c:val>
          <c:extLst>
            <c:ext xmlns:c16="http://schemas.microsoft.com/office/drawing/2014/chart" uri="{C3380CC4-5D6E-409C-BE32-E72D297353CC}">
              <c16:uniqueId val="{00000004-73A3-430B-88CE-BBF8349CC4C2}"/>
            </c:ext>
          </c:extLst>
        </c:ser>
        <c:dLbls>
          <c:showLegendKey val="0"/>
          <c:showVal val="0"/>
          <c:showCatName val="0"/>
          <c:showSerName val="0"/>
          <c:showPercent val="0"/>
          <c:showBubbleSize val="0"/>
        </c:dLbls>
        <c:gapWidth val="150"/>
        <c:overlap val="100"/>
        <c:axId val="737547903"/>
        <c:axId val="809097455"/>
      </c:barChart>
      <c:catAx>
        <c:axId val="737547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09097455"/>
        <c:crosses val="autoZero"/>
        <c:auto val="1"/>
        <c:lblAlgn val="ctr"/>
        <c:lblOffset val="100"/>
        <c:noMultiLvlLbl val="0"/>
      </c:catAx>
      <c:valAx>
        <c:axId val="80909745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73754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'９大会について感想 (2)'!$Q$19</c:f>
              <c:strCache>
                <c:ptCount val="1"/>
                <c:pt idx="0">
                  <c:v>男性全体</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3DAF-45AA-ACF7-FEAB5BA30B2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3DAF-45AA-ACF7-FEAB5BA30B2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DAF-45AA-ACF7-FEAB5BA30B28}"/>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3DAF-45AA-ACF7-FEAB5BA30B28}"/>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3DAF-45AA-ACF7-FEAB5BA30B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AF-45AA-ACF7-FEAB5BA30B28}"/>
              </c:ext>
            </c:extLst>
          </c:dPt>
          <c:dLbls>
            <c:dLbl>
              <c:idx val="0"/>
              <c:tx>
                <c:rich>
                  <a:bodyPr/>
                  <a:lstStyle/>
                  <a:p>
                    <a:fld id="{770D4714-F9EB-4EDB-8C13-4D627B53B172}" type="CATEGORYNAME">
                      <a:rPr lang="ja-JP" altLang="en-US" smtClean="0"/>
                      <a:pPr/>
                      <a:t>[分類名]</a:t>
                    </a:fld>
                    <a:endParaRPr lang="ja-JP" altLang="en-US" baseline="0"/>
                  </a:p>
                  <a:p>
                    <a:r>
                      <a:rPr lang="ja-JP" altLang="en-US" baseline="0"/>
                      <a:t> </a:t>
                    </a:r>
                    <a:fld id="{C2DB6B63-2AB3-4232-8D9D-ABE0FC886B34}"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AF-45AA-ACF7-FEAB5BA30B28}"/>
                </c:ext>
              </c:extLst>
            </c:dLbl>
            <c:dLbl>
              <c:idx val="1"/>
              <c:layout>
                <c:manualLayout>
                  <c:x val="-0.15622677361751802"/>
                  <c:y val="0.1099737191721762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EDEA94EE-1C03-40B5-92F9-99F1AEB2E329}" type="CATEGORYNAME">
                      <a:rPr lang="ja-JP" altLang="en-US" smtClean="0">
                        <a:solidFill>
                          <a:schemeClr val="bg1"/>
                        </a:solidFill>
                      </a:rPr>
                      <a:pPr>
                        <a:defRPr sz="1200" b="1">
                          <a:solidFill>
                            <a:schemeClr val="bg1"/>
                          </a:solidFill>
                        </a:defRPr>
                      </a:pPr>
                      <a:t>[分類名]</a:t>
                    </a:fld>
                    <a:endParaRPr lang="ja-JP" altLang="en-US" baseline="0" dirty="0">
                      <a:solidFill>
                        <a:schemeClr val="bg1"/>
                      </a:solidFill>
                    </a:endParaRPr>
                  </a:p>
                  <a:p>
                    <a:pPr>
                      <a:defRPr sz="1200" b="1">
                        <a:solidFill>
                          <a:schemeClr val="bg1"/>
                        </a:solidFill>
                      </a:defRPr>
                    </a:pPr>
                    <a:r>
                      <a:rPr lang="ja-JP" altLang="en-US" baseline="0" dirty="0">
                        <a:solidFill>
                          <a:schemeClr val="bg1"/>
                        </a:solidFill>
                      </a:rPr>
                      <a:t> </a:t>
                    </a:r>
                    <a:fld id="{27635AC5-8E68-49CD-991F-7C176BECC105}" type="VALUE">
                      <a:rPr lang="en-US" altLang="ja-JP" baseline="0">
                        <a:solidFill>
                          <a:schemeClr val="bg1"/>
                        </a:solidFill>
                      </a:rPr>
                      <a:pPr>
                        <a:defRPr sz="1200" b="1">
                          <a:solidFill>
                            <a:schemeClr val="bg1"/>
                          </a:solidFill>
                        </a:defRPr>
                      </a:pPr>
                      <a:t>[値]</a:t>
                    </a:fld>
                    <a:endParaRPr lang="ja-JP" alt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AF-45AA-ACF7-FEAB5BA30B28}"/>
                </c:ext>
              </c:extLst>
            </c:dLbl>
            <c:dLbl>
              <c:idx val="2"/>
              <c:tx>
                <c:rich>
                  <a:bodyPr/>
                  <a:lstStyle/>
                  <a:p>
                    <a:fld id="{51651A77-BB93-47CC-B307-316B3788F4E0}" type="CATEGORYNAME">
                      <a:rPr lang="ja-JP" altLang="en-US" smtClean="0"/>
                      <a:pPr/>
                      <a:t>[分類名]</a:t>
                    </a:fld>
                    <a:endParaRPr lang="ja-JP" altLang="en-US" baseline="0"/>
                  </a:p>
                  <a:p>
                    <a:r>
                      <a:rPr lang="ja-JP" altLang="en-US" baseline="0"/>
                      <a:t> </a:t>
                    </a:r>
                    <a:fld id="{A3F6B852-6C44-42E5-9052-5057E857CAC4}"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AF-45AA-ACF7-FEAB5BA30B28}"/>
                </c:ext>
              </c:extLst>
            </c:dLbl>
            <c:dLbl>
              <c:idx val="3"/>
              <c:tx>
                <c:rich>
                  <a:bodyPr/>
                  <a:lstStyle/>
                  <a:p>
                    <a:fld id="{C2A2B990-9273-4F53-9343-4A23359A61BC}" type="CATEGORYNAME">
                      <a:rPr lang="ja-JP" altLang="en-US" smtClean="0"/>
                      <a:pPr/>
                      <a:t>[分類名]</a:t>
                    </a:fld>
                    <a:r>
                      <a:rPr lang="ja-JP" altLang="en-US" baseline="0"/>
                      <a:t> </a:t>
                    </a:r>
                    <a:fld id="{59F3B998-1CC4-477B-962C-D0D2DCE39108}"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DAF-45AA-ACF7-FEAB5BA30B28}"/>
                </c:ext>
              </c:extLst>
            </c:dLbl>
            <c:dLbl>
              <c:idx val="4"/>
              <c:layout>
                <c:manualLayout>
                  <c:x val="0.26719760496698763"/>
                  <c:y val="-3.0829496994325526E-2"/>
                </c:manualLayout>
              </c:layout>
              <c:tx>
                <c:rich>
                  <a:bodyPr/>
                  <a:lstStyle/>
                  <a:p>
                    <a:fld id="{06A4B64A-2B4D-4569-8D0E-72C0B67974BC}" type="CATEGORYNAME">
                      <a:rPr lang="ja-JP" altLang="en-US" smtClean="0"/>
                      <a:pPr/>
                      <a:t>[分類名]</a:t>
                    </a:fld>
                    <a:endParaRPr lang="ja-JP" altLang="en-US" baseline="0" dirty="0"/>
                  </a:p>
                  <a:p>
                    <a:r>
                      <a:rPr lang="ja-JP" altLang="en-US" baseline="0" dirty="0"/>
                      <a:t> </a:t>
                    </a:r>
                    <a:fld id="{0BAC2EDB-8DD1-48F4-9958-8905619401C6}"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DAF-45AA-ACF7-FEAB5BA30B28}"/>
                </c:ext>
              </c:extLst>
            </c:dLbl>
            <c:dLbl>
              <c:idx val="5"/>
              <c:tx>
                <c:rich>
                  <a:bodyPr/>
                  <a:lstStyle/>
                  <a:p>
                    <a:fld id="{EE02C4CC-A60E-4FEA-ABDF-F9F612825C1E}" type="CATEGORYNAME">
                      <a:rPr lang="ja-JP" altLang="en-US" smtClean="0"/>
                      <a:pPr/>
                      <a:t>[分類名]</a:t>
                    </a:fld>
                    <a:r>
                      <a:rPr lang="ja-JP" altLang="en-US" baseline="0"/>
                      <a:t> </a:t>
                    </a:r>
                    <a:fld id="{7E85E578-A6A9-46C2-A2BB-17D96DAEF170}"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DAF-45AA-ACF7-FEAB5BA30B2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'９大会について感想 (2)'!$P$20:$P$25</c:f>
              <c:strCache>
                <c:ptCount val="6"/>
                <c:pt idx="0">
                  <c:v>期待以上</c:v>
                </c:pt>
                <c:pt idx="1">
                  <c:v>期待通り</c:v>
                </c:pt>
                <c:pt idx="2">
                  <c:v>普通</c:v>
                </c:pt>
                <c:pt idx="3">
                  <c:v>あまり良くなかった</c:v>
                </c:pt>
                <c:pt idx="4">
                  <c:v>参加したことが無い</c:v>
                </c:pt>
                <c:pt idx="5">
                  <c:v>不明</c:v>
                </c:pt>
              </c:strCache>
            </c:strRef>
          </c:cat>
          <c:val>
            <c:numRef>
              <c:f>'９大会について感想 (2)'!$Q$20:$Q$25</c:f>
              <c:numCache>
                <c:formatCode>General</c:formatCode>
                <c:ptCount val="6"/>
                <c:pt idx="0">
                  <c:v>17</c:v>
                </c:pt>
                <c:pt idx="1">
                  <c:v>34</c:v>
                </c:pt>
                <c:pt idx="2">
                  <c:v>34</c:v>
                </c:pt>
                <c:pt idx="3">
                  <c:v>3</c:v>
                </c:pt>
                <c:pt idx="4">
                  <c:v>95</c:v>
                </c:pt>
                <c:pt idx="5">
                  <c:v>1</c:v>
                </c:pt>
              </c:numCache>
            </c:numRef>
          </c:val>
          <c:extLst>
            <c:ext xmlns:c16="http://schemas.microsoft.com/office/drawing/2014/chart" uri="{C3380CC4-5D6E-409C-BE32-E72D297353CC}">
              <c16:uniqueId val="{0000000C-3DAF-45AA-ACF7-FEAB5BA30B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'９大会について感想 (2)'!$P$20</c:f>
              <c:strCache>
                <c:ptCount val="1"/>
                <c:pt idx="0">
                  <c:v>期待以上</c:v>
                </c:pt>
              </c:strCache>
            </c:strRef>
          </c:tx>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AA0-486A-9F5F-DF40C328DD6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(2)'!$Q$20:$U$20</c:f>
              <c:numCache>
                <c:formatCode>General</c:formatCode>
                <c:ptCount val="5"/>
                <c:pt idx="0">
                  <c:v>17</c:v>
                </c:pt>
                <c:pt idx="1">
                  <c:v>0</c:v>
                </c:pt>
                <c:pt idx="2">
                  <c:v>5</c:v>
                </c:pt>
                <c:pt idx="3">
                  <c:v>11</c:v>
                </c:pt>
                <c:pt idx="4">
                  <c:v>1</c:v>
                </c:pt>
              </c:numCache>
            </c:numRef>
          </c:val>
          <c:extLst>
            <c:ext xmlns:c16="http://schemas.microsoft.com/office/drawing/2014/chart" uri="{C3380CC4-5D6E-409C-BE32-E72D297353CC}">
              <c16:uniqueId val="{00000001-5AA0-486A-9F5F-DF40C328DD63}"/>
            </c:ext>
          </c:extLst>
        </c:ser>
        <c:ser>
          <c:idx val="1"/>
          <c:order val="1"/>
          <c:tx>
            <c:strRef>
              <c:f>'９大会について感想 (2)'!$P$21</c:f>
              <c:strCache>
                <c:ptCount val="1"/>
                <c:pt idx="0">
                  <c:v>期待通り</c:v>
                </c:pt>
              </c:strCache>
            </c:strRef>
          </c:tx>
          <c:spPr>
            <a:solidFill>
              <a:srgbClr val="FF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AA0-486A-9F5F-DF40C328DD6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(2)'!$Q$21:$U$21</c:f>
              <c:numCache>
                <c:formatCode>General</c:formatCode>
                <c:ptCount val="5"/>
                <c:pt idx="0">
                  <c:v>34</c:v>
                </c:pt>
                <c:pt idx="1">
                  <c:v>0</c:v>
                </c:pt>
                <c:pt idx="2">
                  <c:v>13</c:v>
                </c:pt>
                <c:pt idx="3">
                  <c:v>19</c:v>
                </c:pt>
                <c:pt idx="4">
                  <c:v>2</c:v>
                </c:pt>
              </c:numCache>
            </c:numRef>
          </c:val>
          <c:extLst>
            <c:ext xmlns:c16="http://schemas.microsoft.com/office/drawing/2014/chart" uri="{C3380CC4-5D6E-409C-BE32-E72D297353CC}">
              <c16:uniqueId val="{00000003-5AA0-486A-9F5F-DF40C328DD63}"/>
            </c:ext>
          </c:extLst>
        </c:ser>
        <c:ser>
          <c:idx val="2"/>
          <c:order val="2"/>
          <c:tx>
            <c:strRef>
              <c:f>'９大会について感想 (2)'!$P$22</c:f>
              <c:strCache>
                <c:ptCount val="1"/>
                <c:pt idx="0">
                  <c:v>普通</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(2)'!$Q$22:$U$22</c:f>
              <c:numCache>
                <c:formatCode>General</c:formatCode>
                <c:ptCount val="5"/>
                <c:pt idx="0">
                  <c:v>34</c:v>
                </c:pt>
                <c:pt idx="1">
                  <c:v>0</c:v>
                </c:pt>
                <c:pt idx="2">
                  <c:v>11</c:v>
                </c:pt>
                <c:pt idx="3">
                  <c:v>18</c:v>
                </c:pt>
                <c:pt idx="4">
                  <c:v>5</c:v>
                </c:pt>
              </c:numCache>
            </c:numRef>
          </c:val>
          <c:extLst>
            <c:ext xmlns:c16="http://schemas.microsoft.com/office/drawing/2014/chart" uri="{C3380CC4-5D6E-409C-BE32-E72D297353CC}">
              <c16:uniqueId val="{00000004-5AA0-486A-9F5F-DF40C328DD63}"/>
            </c:ext>
          </c:extLst>
        </c:ser>
        <c:ser>
          <c:idx val="3"/>
          <c:order val="3"/>
          <c:tx>
            <c:strRef>
              <c:f>'９大会について感想 (2)'!$P$23</c:f>
              <c:strCache>
                <c:ptCount val="1"/>
                <c:pt idx="0">
                  <c:v>あまり良くなかった</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(2)'!$Q$23:$U$23</c:f>
              <c:numCache>
                <c:formatCode>General</c:formatCode>
                <c:ptCount val="5"/>
                <c:pt idx="0">
                  <c:v>3</c:v>
                </c:pt>
                <c:pt idx="1">
                  <c:v>0</c:v>
                </c:pt>
                <c:pt idx="2">
                  <c:v>0</c:v>
                </c:pt>
                <c:pt idx="3">
                  <c:v>3</c:v>
                </c:pt>
                <c:pt idx="4">
                  <c:v>0</c:v>
                </c:pt>
              </c:numCache>
            </c:numRef>
          </c:val>
          <c:extLst>
            <c:ext xmlns:c16="http://schemas.microsoft.com/office/drawing/2014/chart" uri="{C3380CC4-5D6E-409C-BE32-E72D297353CC}">
              <c16:uniqueId val="{00000005-5AA0-486A-9F5F-DF40C328DD63}"/>
            </c:ext>
          </c:extLst>
        </c:ser>
        <c:ser>
          <c:idx val="4"/>
          <c:order val="4"/>
          <c:tx>
            <c:strRef>
              <c:f>'９大会について感想 (2)'!$P$24</c:f>
              <c:strCache>
                <c:ptCount val="1"/>
                <c:pt idx="0">
                  <c:v>参加したことが無い</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(2)'!$Q$24:$U$24</c:f>
              <c:numCache>
                <c:formatCode>General</c:formatCode>
                <c:ptCount val="5"/>
                <c:pt idx="0">
                  <c:v>95</c:v>
                </c:pt>
                <c:pt idx="1">
                  <c:v>3</c:v>
                </c:pt>
                <c:pt idx="2">
                  <c:v>39</c:v>
                </c:pt>
                <c:pt idx="3">
                  <c:v>45</c:v>
                </c:pt>
                <c:pt idx="4">
                  <c:v>8</c:v>
                </c:pt>
              </c:numCache>
            </c:numRef>
          </c:val>
          <c:extLst>
            <c:ext xmlns:c16="http://schemas.microsoft.com/office/drawing/2014/chart" uri="{C3380CC4-5D6E-409C-BE32-E72D297353CC}">
              <c16:uniqueId val="{00000006-5AA0-486A-9F5F-DF40C328DD63}"/>
            </c:ext>
          </c:extLst>
        </c:ser>
        <c:ser>
          <c:idx val="5"/>
          <c:order val="5"/>
          <c:tx>
            <c:strRef>
              <c:f>'９大会について感想 (2)'!$P$25</c:f>
              <c:strCache>
                <c:ptCount val="1"/>
                <c:pt idx="0">
                  <c:v>不明</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(2)'!$Q$19:$U$19</c:f>
              <c:strCache>
                <c:ptCount val="5"/>
                <c:pt idx="0">
                  <c:v>男性全体</c:v>
                </c:pt>
                <c:pt idx="1">
                  <c:v>20代男性</c:v>
                </c:pt>
                <c:pt idx="2">
                  <c:v>30代男性</c:v>
                </c:pt>
                <c:pt idx="3">
                  <c:v>40代男性</c:v>
                </c:pt>
                <c:pt idx="4">
                  <c:v>50代男性</c:v>
                </c:pt>
              </c:strCache>
            </c:strRef>
          </c:cat>
          <c:val>
            <c:numRef>
              <c:f>'９大会について感想 (2)'!$Q$25:$U$25</c:f>
              <c:numCache>
                <c:formatCode>General</c:formatCode>
                <c:ptCount val="5"/>
                <c:pt idx="0">
                  <c:v>1</c:v>
                </c:pt>
                <c:pt idx="1">
                  <c:v>0</c:v>
                </c:pt>
                <c:pt idx="2">
                  <c:v>0</c:v>
                </c:pt>
                <c:pt idx="3">
                  <c:v>1</c:v>
                </c:pt>
                <c:pt idx="4">
                  <c:v>0</c:v>
                </c:pt>
              </c:numCache>
            </c:numRef>
          </c:val>
          <c:extLst>
            <c:ext xmlns:c16="http://schemas.microsoft.com/office/drawing/2014/chart" uri="{C3380CC4-5D6E-409C-BE32-E72D297353CC}">
              <c16:uniqueId val="{00000007-5AA0-486A-9F5F-DF40C328DD63}"/>
            </c:ext>
          </c:extLst>
        </c:ser>
        <c:dLbls>
          <c:showLegendKey val="0"/>
          <c:showVal val="0"/>
          <c:showCatName val="0"/>
          <c:showSerName val="0"/>
          <c:showPercent val="0"/>
          <c:showBubbleSize val="0"/>
        </c:dLbls>
        <c:gapWidth val="150"/>
        <c:overlap val="100"/>
        <c:axId val="823887807"/>
        <c:axId val="809140175"/>
      </c:barChart>
      <c:catAx>
        <c:axId val="823887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09140175"/>
        <c:crosses val="autoZero"/>
        <c:auto val="1"/>
        <c:lblAlgn val="ctr"/>
        <c:lblOffset val="100"/>
        <c:noMultiLvlLbl val="0"/>
      </c:catAx>
      <c:valAx>
        <c:axId val="80914017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2388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'９大会について感想 (2)'!$P$29</c:f>
              <c:strCache>
                <c:ptCount val="1"/>
                <c:pt idx="0">
                  <c:v>期待以上</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(2)'!$Q$29:$U$29</c:f>
              <c:numCache>
                <c:formatCode>General</c:formatCode>
                <c:ptCount val="5"/>
                <c:pt idx="0">
                  <c:v>35</c:v>
                </c:pt>
                <c:pt idx="1">
                  <c:v>1</c:v>
                </c:pt>
                <c:pt idx="2">
                  <c:v>10</c:v>
                </c:pt>
                <c:pt idx="3">
                  <c:v>22</c:v>
                </c:pt>
                <c:pt idx="4">
                  <c:v>2</c:v>
                </c:pt>
              </c:numCache>
            </c:numRef>
          </c:val>
          <c:extLst>
            <c:ext xmlns:c16="http://schemas.microsoft.com/office/drawing/2014/chart" uri="{C3380CC4-5D6E-409C-BE32-E72D297353CC}">
              <c16:uniqueId val="{00000000-C264-48F1-A1C2-6AC7C4A1F8BC}"/>
            </c:ext>
          </c:extLst>
        </c:ser>
        <c:ser>
          <c:idx val="1"/>
          <c:order val="1"/>
          <c:tx>
            <c:strRef>
              <c:f>'９大会について感想 (2)'!$P$30</c:f>
              <c:strCache>
                <c:ptCount val="1"/>
                <c:pt idx="0">
                  <c:v>期待通り</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(2)'!$Q$30:$U$30</c:f>
              <c:numCache>
                <c:formatCode>General</c:formatCode>
                <c:ptCount val="5"/>
                <c:pt idx="0">
                  <c:v>72</c:v>
                </c:pt>
                <c:pt idx="1">
                  <c:v>0</c:v>
                </c:pt>
                <c:pt idx="2">
                  <c:v>30</c:v>
                </c:pt>
                <c:pt idx="3">
                  <c:v>36</c:v>
                </c:pt>
                <c:pt idx="4">
                  <c:v>6</c:v>
                </c:pt>
              </c:numCache>
            </c:numRef>
          </c:val>
          <c:extLst>
            <c:ext xmlns:c16="http://schemas.microsoft.com/office/drawing/2014/chart" uri="{C3380CC4-5D6E-409C-BE32-E72D297353CC}">
              <c16:uniqueId val="{00000001-C264-48F1-A1C2-6AC7C4A1F8BC}"/>
            </c:ext>
          </c:extLst>
        </c:ser>
        <c:ser>
          <c:idx val="2"/>
          <c:order val="2"/>
          <c:tx>
            <c:strRef>
              <c:f>'９大会について感想 (2)'!$P$31</c:f>
              <c:strCache>
                <c:ptCount val="1"/>
                <c:pt idx="0">
                  <c:v>普通</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(2)'!$Q$31:$U$31</c:f>
              <c:numCache>
                <c:formatCode>General</c:formatCode>
                <c:ptCount val="5"/>
                <c:pt idx="0">
                  <c:v>38</c:v>
                </c:pt>
                <c:pt idx="1">
                  <c:v>0</c:v>
                </c:pt>
                <c:pt idx="2">
                  <c:v>14</c:v>
                </c:pt>
                <c:pt idx="3">
                  <c:v>21</c:v>
                </c:pt>
                <c:pt idx="4">
                  <c:v>3</c:v>
                </c:pt>
              </c:numCache>
            </c:numRef>
          </c:val>
          <c:extLst>
            <c:ext xmlns:c16="http://schemas.microsoft.com/office/drawing/2014/chart" uri="{C3380CC4-5D6E-409C-BE32-E72D297353CC}">
              <c16:uniqueId val="{00000002-C264-48F1-A1C2-6AC7C4A1F8BC}"/>
            </c:ext>
          </c:extLst>
        </c:ser>
        <c:ser>
          <c:idx val="3"/>
          <c:order val="3"/>
          <c:tx>
            <c:strRef>
              <c:f>'９大会について感想 (2)'!$P$32</c:f>
              <c:strCache>
                <c:ptCount val="1"/>
                <c:pt idx="0">
                  <c:v>あまり良くなかった</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(2)'!$Q$32:$U$32</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3-C264-48F1-A1C2-6AC7C4A1F8BC}"/>
            </c:ext>
          </c:extLst>
        </c:ser>
        <c:ser>
          <c:idx val="4"/>
          <c:order val="4"/>
          <c:tx>
            <c:strRef>
              <c:f>'９大会について感想 (2)'!$P$33</c:f>
              <c:strCache>
                <c:ptCount val="1"/>
                <c:pt idx="0">
                  <c:v>参加したことが無い</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(2)'!$Q$33:$U$33</c:f>
              <c:numCache>
                <c:formatCode>General</c:formatCode>
                <c:ptCount val="5"/>
                <c:pt idx="0">
                  <c:v>37</c:v>
                </c:pt>
                <c:pt idx="1">
                  <c:v>2</c:v>
                </c:pt>
                <c:pt idx="2">
                  <c:v>12</c:v>
                </c:pt>
                <c:pt idx="3">
                  <c:v>18</c:v>
                </c:pt>
                <c:pt idx="4">
                  <c:v>5</c:v>
                </c:pt>
              </c:numCache>
            </c:numRef>
          </c:val>
          <c:extLst>
            <c:ext xmlns:c16="http://schemas.microsoft.com/office/drawing/2014/chart" uri="{C3380CC4-5D6E-409C-BE32-E72D297353CC}">
              <c16:uniqueId val="{00000004-C264-48F1-A1C2-6AC7C4A1F8BC}"/>
            </c:ext>
          </c:extLst>
        </c:ser>
        <c:ser>
          <c:idx val="5"/>
          <c:order val="5"/>
          <c:tx>
            <c:strRef>
              <c:f>'９大会について感想 (2)'!$P$34</c:f>
              <c:strCache>
                <c:ptCount val="1"/>
                <c:pt idx="0">
                  <c:v>不明</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(2)'!$Q$28:$U$28</c:f>
              <c:strCache>
                <c:ptCount val="5"/>
                <c:pt idx="0">
                  <c:v>男性全体</c:v>
                </c:pt>
                <c:pt idx="1">
                  <c:v>20代男性</c:v>
                </c:pt>
                <c:pt idx="2">
                  <c:v>30代男性</c:v>
                </c:pt>
                <c:pt idx="3">
                  <c:v>40代男性</c:v>
                </c:pt>
                <c:pt idx="4">
                  <c:v>50代男性</c:v>
                </c:pt>
              </c:strCache>
            </c:strRef>
          </c:cat>
          <c:val>
            <c:numRef>
              <c:f>'９大会について感想 (2)'!$Q$34:$U$34</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5-C264-48F1-A1C2-6AC7C4A1F8BC}"/>
            </c:ext>
          </c:extLst>
        </c:ser>
        <c:dLbls>
          <c:showLegendKey val="0"/>
          <c:showVal val="0"/>
          <c:showCatName val="0"/>
          <c:showSerName val="0"/>
          <c:showPercent val="0"/>
          <c:showBubbleSize val="0"/>
        </c:dLbls>
        <c:gapWidth val="150"/>
        <c:overlap val="100"/>
        <c:axId val="667554415"/>
        <c:axId val="809126735"/>
      </c:barChart>
      <c:catAx>
        <c:axId val="667554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09126735"/>
        <c:crosses val="autoZero"/>
        <c:auto val="1"/>
        <c:lblAlgn val="ctr"/>
        <c:lblOffset val="100"/>
        <c:noMultiLvlLbl val="0"/>
      </c:catAx>
      <c:valAx>
        <c:axId val="8091267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66755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ja-JP"/>
        </a:p>
      </c:txPr>
    </c:title>
    <c:autoTitleDeleted val="0"/>
    <c:plotArea>
      <c:layout/>
      <c:pieChart>
        <c:varyColors val="1"/>
        <c:ser>
          <c:idx val="0"/>
          <c:order val="0"/>
          <c:tx>
            <c:strRef>
              <c:f>'９大会について感想 (2)'!$Q$28</c:f>
              <c:strCache>
                <c:ptCount val="1"/>
                <c:pt idx="0">
                  <c:v>男性全体</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5A1D-42B6-854B-13EB0106658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A1D-42B6-854B-13EB0106658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A1D-42B6-854B-13EB01066584}"/>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5A1D-42B6-854B-13EB01066584}"/>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5A1D-42B6-854B-13EB010665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1D-42B6-854B-13EB01066584}"/>
              </c:ext>
            </c:extLst>
          </c:dPt>
          <c:dLbls>
            <c:dLbl>
              <c:idx val="0"/>
              <c:layout>
                <c:manualLayout>
                  <c:x val="-0.13287534107741483"/>
                  <c:y val="0.1910757498501174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CA15CD05-9FBF-4E8C-8776-A2C27B2F68EA}" type="CATEGORYNAME">
                      <a:rPr lang="ja-JP" altLang="en-US" smtClean="0"/>
                      <a:pPr>
                        <a:defRPr sz="1200" b="1">
                          <a:solidFill>
                            <a:schemeClr val="bg1"/>
                          </a:solidFill>
                        </a:defRPr>
                      </a:pPr>
                      <a:t>[分類名]</a:t>
                    </a:fld>
                    <a:endParaRPr lang="ja-JP" altLang="en-US" baseline="0" dirty="0"/>
                  </a:p>
                  <a:p>
                    <a:pPr>
                      <a:defRPr sz="1200" b="1">
                        <a:solidFill>
                          <a:schemeClr val="bg1"/>
                        </a:solidFill>
                      </a:defRPr>
                    </a:pPr>
                    <a:r>
                      <a:rPr lang="ja-JP" altLang="en-US" baseline="0" dirty="0"/>
                      <a:t> </a:t>
                    </a:r>
                    <a:fld id="{BB6F85AD-F101-41A5-9860-1485FD2E061B}" type="VALUE">
                      <a:rPr lang="en-US" altLang="ja-JP" baseline="0"/>
                      <a:pPr>
                        <a:defRPr sz="1200" b="1">
                          <a:solidFill>
                            <a:schemeClr val="bg1"/>
                          </a:solidFill>
                        </a:defRPr>
                      </a:pPr>
                      <a:t>[値]</a:t>
                    </a:fld>
                    <a:endParaRPr lang="ja-JP" alt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A1D-42B6-854B-13EB01066584}"/>
                </c:ext>
              </c:extLst>
            </c:dLbl>
            <c:dLbl>
              <c:idx val="1"/>
              <c:layout>
                <c:manualLayout>
                  <c:x val="-0.14262124165172424"/>
                  <c:y val="-0.216120637865685"/>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3FB0B847-6313-46C4-9FA9-DF4D442FEAB7}" type="CATEGORYNAME">
                      <a:rPr lang="ja-JP" altLang="en-US" smtClean="0">
                        <a:solidFill>
                          <a:schemeClr val="bg1"/>
                        </a:solidFill>
                      </a:rPr>
                      <a:pPr>
                        <a:defRPr sz="1200" b="1">
                          <a:solidFill>
                            <a:schemeClr val="bg1"/>
                          </a:solidFill>
                        </a:defRPr>
                      </a:pPr>
                      <a:t>[分類名]</a:t>
                    </a:fld>
                    <a:endParaRPr lang="ja-JP" altLang="en-US" baseline="0">
                      <a:solidFill>
                        <a:schemeClr val="bg1"/>
                      </a:solidFill>
                    </a:endParaRPr>
                  </a:p>
                  <a:p>
                    <a:pPr>
                      <a:defRPr sz="1200" b="1">
                        <a:solidFill>
                          <a:schemeClr val="bg1"/>
                        </a:solidFill>
                      </a:defRPr>
                    </a:pPr>
                    <a:r>
                      <a:rPr lang="ja-JP" altLang="en-US" baseline="0">
                        <a:solidFill>
                          <a:schemeClr val="bg1"/>
                        </a:solidFill>
                      </a:rPr>
                      <a:t> </a:t>
                    </a:r>
                    <a:fld id="{9161D0E5-6099-4F86-B5C0-EC8CF28449F5}" type="VALUE">
                      <a:rPr lang="en-US" altLang="ja-JP" baseline="0">
                        <a:solidFill>
                          <a:schemeClr val="bg1"/>
                        </a:solidFill>
                      </a:rPr>
                      <a:pPr>
                        <a:defRPr sz="1200" b="1">
                          <a:solidFill>
                            <a:schemeClr val="bg1"/>
                          </a:solidFill>
                        </a:defRPr>
                      </a:pPr>
                      <a:t>[値]</a:t>
                    </a:fld>
                    <a:endParaRPr lang="ja-JP" alt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1D-42B6-854B-13EB01066584}"/>
                </c:ext>
              </c:extLst>
            </c:dLbl>
            <c:dLbl>
              <c:idx val="2"/>
              <c:tx>
                <c:rich>
                  <a:bodyPr/>
                  <a:lstStyle/>
                  <a:p>
                    <a:fld id="{089238FE-5208-4FAB-839E-5C5B09D6C2BF}" type="CATEGORYNAME">
                      <a:rPr lang="ja-JP" altLang="en-US" smtClean="0"/>
                      <a:pPr/>
                      <a:t>[分類名]</a:t>
                    </a:fld>
                    <a:endParaRPr lang="ja-JP" altLang="en-US" baseline="0"/>
                  </a:p>
                  <a:p>
                    <a:r>
                      <a:rPr lang="ja-JP" altLang="en-US" baseline="0"/>
                      <a:t> </a:t>
                    </a:r>
                    <a:fld id="{1421970D-00F3-4A9B-A5D8-7821C099C1B3}"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1D-42B6-854B-13EB01066584}"/>
                </c:ext>
              </c:extLst>
            </c:dLbl>
            <c:dLbl>
              <c:idx val="3"/>
              <c:tx>
                <c:rich>
                  <a:bodyPr/>
                  <a:lstStyle/>
                  <a:p>
                    <a:fld id="{C99B4411-38CC-42E4-A3BD-407C1CCE1A27}" type="CATEGORYNAME">
                      <a:rPr lang="ja-JP" altLang="en-US" smtClean="0"/>
                      <a:pPr/>
                      <a:t>[分類名]</a:t>
                    </a:fld>
                    <a:endParaRPr lang="ja-JP" altLang="en-US" baseline="0"/>
                  </a:p>
                  <a:p>
                    <a:r>
                      <a:rPr lang="ja-JP" altLang="en-US" baseline="0"/>
                      <a:t> </a:t>
                    </a:r>
                    <a:fld id="{81588E09-9C1F-43FB-896D-73AD152AB5DD}"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A1D-42B6-854B-13EB01066584}"/>
                </c:ext>
              </c:extLst>
            </c:dLbl>
            <c:dLbl>
              <c:idx val="4"/>
              <c:layout>
                <c:manualLayout>
                  <c:x val="0.14422972375977755"/>
                  <c:y val="0.17587199709229417"/>
                </c:manualLayout>
              </c:layout>
              <c:tx>
                <c:rich>
                  <a:bodyPr/>
                  <a:lstStyle/>
                  <a:p>
                    <a:fld id="{215DAD85-8CED-443A-9413-5C563460718C}" type="CATEGORYNAME">
                      <a:rPr lang="ja-JP" altLang="en-US" smtClean="0"/>
                      <a:pPr/>
                      <a:t>[分類名]</a:t>
                    </a:fld>
                    <a:endParaRPr lang="ja-JP" altLang="en-US" baseline="0" dirty="0"/>
                  </a:p>
                  <a:p>
                    <a:r>
                      <a:rPr lang="ja-JP" altLang="en-US" baseline="0" dirty="0"/>
                      <a:t> </a:t>
                    </a:r>
                    <a:fld id="{0DB6BACD-96F4-46DB-9574-4221D025EF04}"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A1D-42B6-854B-13EB0106658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'９大会について感想 (2)'!$P$29:$P$34</c:f>
              <c:strCache>
                <c:ptCount val="6"/>
                <c:pt idx="0">
                  <c:v>期待以上</c:v>
                </c:pt>
                <c:pt idx="1">
                  <c:v>期待通り</c:v>
                </c:pt>
                <c:pt idx="2">
                  <c:v>普通</c:v>
                </c:pt>
                <c:pt idx="3">
                  <c:v>あまり良くなかった</c:v>
                </c:pt>
                <c:pt idx="4">
                  <c:v>参加したことが無い</c:v>
                </c:pt>
                <c:pt idx="5">
                  <c:v>不明</c:v>
                </c:pt>
              </c:strCache>
            </c:strRef>
          </c:cat>
          <c:val>
            <c:numRef>
              <c:f>'９大会について感想 (2)'!$Q$29:$Q$34</c:f>
              <c:numCache>
                <c:formatCode>General</c:formatCode>
                <c:ptCount val="6"/>
                <c:pt idx="0">
                  <c:v>35</c:v>
                </c:pt>
                <c:pt idx="1">
                  <c:v>72</c:v>
                </c:pt>
                <c:pt idx="2">
                  <c:v>38</c:v>
                </c:pt>
                <c:pt idx="3">
                  <c:v>1</c:v>
                </c:pt>
                <c:pt idx="4">
                  <c:v>37</c:v>
                </c:pt>
                <c:pt idx="5">
                  <c:v>1</c:v>
                </c:pt>
              </c:numCache>
            </c:numRef>
          </c:val>
          <c:extLst>
            <c:ext xmlns:c16="http://schemas.microsoft.com/office/drawing/2014/chart" uri="{C3380CC4-5D6E-409C-BE32-E72D297353CC}">
              <c16:uniqueId val="{0000000C-5A1D-42B6-854B-13EB010665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010067782788503"/>
          <c:y val="2.01951455322613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604635773927194"/>
          <c:y val="0.20185684027071035"/>
          <c:w val="0.58877121027285506"/>
          <c:h val="0.66168493240721893"/>
        </c:manualLayout>
      </c:layout>
      <c:pieChart>
        <c:varyColors val="1"/>
        <c:ser>
          <c:idx val="0"/>
          <c:order val="0"/>
          <c:tx>
            <c:strRef>
              <c:f>'９大会について感想 (2)'!$Q$37</c:f>
              <c:strCache>
                <c:ptCount val="1"/>
                <c:pt idx="0">
                  <c:v>女性全体</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FDB0-43C2-B9B5-BB7405EAD58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DB0-43C2-B9B5-BB7405EAD58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DB0-43C2-B9B5-BB7405EAD5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B0-43C2-B9B5-BB7405EAD588}"/>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FDB0-43C2-B9B5-BB7405EAD58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DB0-43C2-B9B5-BB7405EAD588}"/>
              </c:ext>
            </c:extLst>
          </c:dPt>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E630D542-8C66-42FD-8921-0605013D437C}" type="CATEGORYNAME">
                      <a:rPr lang="ja-JP" altLang="en-US" smtClean="0"/>
                      <a:pPr>
                        <a:defRPr sz="1200" b="1">
                          <a:solidFill>
                            <a:schemeClr val="bg1"/>
                          </a:solidFill>
                        </a:defRPr>
                      </a:pPr>
                      <a:t>[分類名]</a:t>
                    </a:fld>
                    <a:r>
                      <a:rPr lang="ja-JP" altLang="en-US" baseline="0"/>
                      <a:t> </a:t>
                    </a:r>
                    <a:fld id="{F761DE55-B82D-4CD0-B2DC-727C4E679D87}" type="VALUE">
                      <a:rPr lang="en-US" altLang="ja-JP" baseline="0"/>
                      <a:pPr>
                        <a:defRPr sz="1200" b="1">
                          <a:solidFill>
                            <a:schemeClr val="bg1"/>
                          </a:solidFill>
                        </a:defRPr>
                      </a:pPr>
                      <a:t>[値]</a:t>
                    </a:fld>
                    <a:endParaRPr lang="ja-JP" altLang="en-US"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B0-43C2-B9B5-BB7405EAD588}"/>
                </c:ext>
              </c:extLst>
            </c:dLbl>
            <c:dLbl>
              <c:idx val="1"/>
              <c:layout>
                <c:manualLayout>
                  <c:x val="-0.2235565647759192"/>
                  <c:y val="-4.875776002442499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3D3E9530-9E58-49B8-A56A-61FFE0ED625F}" type="CATEGORYNAME">
                      <a:rPr lang="ja-JP" altLang="en-US" smtClean="0"/>
                      <a:pPr>
                        <a:defRPr sz="1200" b="1">
                          <a:solidFill>
                            <a:schemeClr val="bg1"/>
                          </a:solidFill>
                        </a:defRPr>
                      </a:pPr>
                      <a:t>[分類名]</a:t>
                    </a:fld>
                    <a:r>
                      <a:rPr lang="ja-JP" altLang="en-US" baseline="0"/>
                      <a:t> </a:t>
                    </a:r>
                    <a:fld id="{4F2E077D-C410-4C5E-AF7D-35BAA7A16F11}" type="VALUE">
                      <a:rPr lang="en-US" altLang="ja-JP" baseline="0"/>
                      <a:pPr>
                        <a:defRPr sz="1200" b="1">
                          <a:solidFill>
                            <a:schemeClr val="bg1"/>
                          </a:solidFill>
                        </a:defRPr>
                      </a:pPr>
                      <a:t>[値]</a:t>
                    </a:fld>
                    <a:endParaRPr lang="ja-JP" altLang="en-US"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B0-43C2-B9B5-BB7405EAD588}"/>
                </c:ext>
              </c:extLst>
            </c:dLbl>
            <c:dLbl>
              <c:idx val="2"/>
              <c:layout>
                <c:manualLayout>
                  <c:x val="4.670487166831311E-3"/>
                  <c:y val="-0.16896976134744554"/>
                </c:manualLayout>
              </c:layout>
              <c:tx>
                <c:rich>
                  <a:bodyPr/>
                  <a:lstStyle/>
                  <a:p>
                    <a:fld id="{CBCF8956-D64E-4940-8FF3-49F9E0EDFD20}" type="CATEGORYNAME">
                      <a:rPr lang="ja-JP" altLang="en-US" smtClean="0"/>
                      <a:pPr/>
                      <a:t>[分類名]</a:t>
                    </a:fld>
                    <a:endParaRPr lang="ja-JP" altLang="en-US" baseline="0"/>
                  </a:p>
                  <a:p>
                    <a:r>
                      <a:rPr lang="ja-JP" altLang="en-US" baseline="0"/>
                      <a:t> </a:t>
                    </a:r>
                    <a:fld id="{AAF92AFA-A7CA-414F-8ACE-9D9A22025717}"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B0-43C2-B9B5-BB7405EAD588}"/>
                </c:ext>
              </c:extLst>
            </c:dLbl>
            <c:dLbl>
              <c:idx val="3"/>
              <c:layout>
                <c:manualLayout>
                  <c:x val="-6.9260223603257856E-2"/>
                  <c:y val="-4.2677870325074388E-4"/>
                </c:manualLayout>
              </c:layout>
              <c:tx>
                <c:rich>
                  <a:bodyPr/>
                  <a:lstStyle/>
                  <a:p>
                    <a:fld id="{CE1E8B64-08DF-4A48-BC6F-6B50992AF48A}" type="CATEGORYNAME">
                      <a:rPr lang="ja-JP" altLang="en-US" smtClean="0"/>
                      <a:pPr/>
                      <a:t>[分類名]</a:t>
                    </a:fld>
                    <a:endParaRPr lang="ja-JP" altLang="en-US" baseline="0"/>
                  </a:p>
                  <a:p>
                    <a:r>
                      <a:rPr lang="ja-JP" altLang="en-US" baseline="0"/>
                      <a:t> </a:t>
                    </a:r>
                    <a:fld id="{F3BB4DEA-811F-424B-9C95-41B03970717F}"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DB0-43C2-B9B5-BB7405EAD588}"/>
                </c:ext>
              </c:extLst>
            </c:dLbl>
            <c:dLbl>
              <c:idx val="4"/>
              <c:tx>
                <c:rich>
                  <a:bodyPr/>
                  <a:lstStyle/>
                  <a:p>
                    <a:fld id="{7C36879E-8C81-4520-A9A0-8A3786E5764D}" type="CATEGORYNAME">
                      <a:rPr lang="ja-JP" altLang="en-US" smtClean="0"/>
                      <a:pPr/>
                      <a:t>[分類名]</a:t>
                    </a:fld>
                    <a:r>
                      <a:rPr lang="ja-JP" altLang="en-US" baseline="0"/>
                      <a:t> </a:t>
                    </a:r>
                    <a:fld id="{42DAEAA0-0A71-4ED0-8607-E15E020C3824}"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B0-43C2-B9B5-BB7405EAD588}"/>
                </c:ext>
              </c:extLst>
            </c:dLbl>
            <c:dLbl>
              <c:idx val="5"/>
              <c:tx>
                <c:rich>
                  <a:bodyPr/>
                  <a:lstStyle/>
                  <a:p>
                    <a:fld id="{B472E8E3-4287-476D-A40E-65177A661033}" type="CATEGORYNAME">
                      <a:rPr lang="ja-JP" altLang="en-US" smtClean="0"/>
                      <a:pPr/>
                      <a:t>[分類名]</a:t>
                    </a:fld>
                    <a:r>
                      <a:rPr lang="ja-JP" altLang="en-US" baseline="0"/>
                      <a:t> </a:t>
                    </a:r>
                    <a:fld id="{57878E28-D649-4B15-A68B-D225D5436762}" type="VALUE">
                      <a:rPr lang="en-US" altLang="ja-JP" baseline="0" smtClean="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DB0-43C2-B9B5-BB7405EAD5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'９大会について感想 (2)'!$P$38:$P$43</c:f>
              <c:strCache>
                <c:ptCount val="6"/>
                <c:pt idx="0">
                  <c:v>期待以上</c:v>
                </c:pt>
                <c:pt idx="1">
                  <c:v>期待通り</c:v>
                </c:pt>
                <c:pt idx="2">
                  <c:v>普通</c:v>
                </c:pt>
                <c:pt idx="3">
                  <c:v>あまり良くなかった</c:v>
                </c:pt>
                <c:pt idx="4">
                  <c:v>参加したことが無い</c:v>
                </c:pt>
                <c:pt idx="5">
                  <c:v>不明</c:v>
                </c:pt>
              </c:strCache>
            </c:strRef>
          </c:cat>
          <c:val>
            <c:numRef>
              <c:f>'９大会について感想 (2)'!$Q$38:$Q$43</c:f>
              <c:numCache>
                <c:formatCode>General</c:formatCode>
                <c:ptCount val="6"/>
                <c:pt idx="0">
                  <c:v>20</c:v>
                </c:pt>
                <c:pt idx="1">
                  <c:v>54</c:v>
                </c:pt>
                <c:pt idx="2">
                  <c:v>23</c:v>
                </c:pt>
                <c:pt idx="3">
                  <c:v>0</c:v>
                </c:pt>
                <c:pt idx="4">
                  <c:v>72</c:v>
                </c:pt>
                <c:pt idx="5">
                  <c:v>1</c:v>
                </c:pt>
              </c:numCache>
            </c:numRef>
          </c:val>
          <c:extLst>
            <c:ext xmlns:c16="http://schemas.microsoft.com/office/drawing/2014/chart" uri="{C3380CC4-5D6E-409C-BE32-E72D297353CC}">
              <c16:uniqueId val="{0000000C-FDB0-43C2-B9B5-BB7405EAD5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'９大会について感想 (2)'!$P$38</c:f>
              <c:strCache>
                <c:ptCount val="1"/>
                <c:pt idx="0">
                  <c:v>期待以上</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(2)'!$Q$38:$U$38</c:f>
              <c:numCache>
                <c:formatCode>General</c:formatCode>
                <c:ptCount val="5"/>
                <c:pt idx="0">
                  <c:v>20</c:v>
                </c:pt>
                <c:pt idx="1">
                  <c:v>1</c:v>
                </c:pt>
                <c:pt idx="2">
                  <c:v>8</c:v>
                </c:pt>
                <c:pt idx="3">
                  <c:v>7</c:v>
                </c:pt>
                <c:pt idx="4">
                  <c:v>4</c:v>
                </c:pt>
              </c:numCache>
            </c:numRef>
          </c:val>
          <c:extLst>
            <c:ext xmlns:c16="http://schemas.microsoft.com/office/drawing/2014/chart" uri="{C3380CC4-5D6E-409C-BE32-E72D297353CC}">
              <c16:uniqueId val="{00000000-2FB0-4CC3-8E7F-9265B4A9983A}"/>
            </c:ext>
          </c:extLst>
        </c:ser>
        <c:ser>
          <c:idx val="1"/>
          <c:order val="1"/>
          <c:tx>
            <c:strRef>
              <c:f>'９大会について感想 (2)'!$P$39</c:f>
              <c:strCache>
                <c:ptCount val="1"/>
                <c:pt idx="0">
                  <c:v>期待通り</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(2)'!$Q$39:$U$39</c:f>
              <c:numCache>
                <c:formatCode>General</c:formatCode>
                <c:ptCount val="5"/>
                <c:pt idx="0">
                  <c:v>54</c:v>
                </c:pt>
                <c:pt idx="1">
                  <c:v>3</c:v>
                </c:pt>
                <c:pt idx="2">
                  <c:v>16</c:v>
                </c:pt>
                <c:pt idx="3">
                  <c:v>21</c:v>
                </c:pt>
                <c:pt idx="4">
                  <c:v>14</c:v>
                </c:pt>
              </c:numCache>
            </c:numRef>
          </c:val>
          <c:extLst>
            <c:ext xmlns:c16="http://schemas.microsoft.com/office/drawing/2014/chart" uri="{C3380CC4-5D6E-409C-BE32-E72D297353CC}">
              <c16:uniqueId val="{00000001-2FB0-4CC3-8E7F-9265B4A9983A}"/>
            </c:ext>
          </c:extLst>
        </c:ser>
        <c:ser>
          <c:idx val="2"/>
          <c:order val="2"/>
          <c:tx>
            <c:strRef>
              <c:f>'９大会について感想 (2)'!$P$40</c:f>
              <c:strCache>
                <c:ptCount val="1"/>
                <c:pt idx="0">
                  <c:v>普通</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(2)'!$Q$40:$U$40</c:f>
              <c:numCache>
                <c:formatCode>General</c:formatCode>
                <c:ptCount val="5"/>
                <c:pt idx="0">
                  <c:v>23</c:v>
                </c:pt>
                <c:pt idx="1">
                  <c:v>1</c:v>
                </c:pt>
                <c:pt idx="2">
                  <c:v>5</c:v>
                </c:pt>
                <c:pt idx="3">
                  <c:v>12</c:v>
                </c:pt>
                <c:pt idx="4">
                  <c:v>5</c:v>
                </c:pt>
              </c:numCache>
            </c:numRef>
          </c:val>
          <c:extLst>
            <c:ext xmlns:c16="http://schemas.microsoft.com/office/drawing/2014/chart" uri="{C3380CC4-5D6E-409C-BE32-E72D297353CC}">
              <c16:uniqueId val="{00000002-2FB0-4CC3-8E7F-9265B4A9983A}"/>
            </c:ext>
          </c:extLst>
        </c:ser>
        <c:ser>
          <c:idx val="3"/>
          <c:order val="3"/>
          <c:tx>
            <c:strRef>
              <c:f>'９大会について感想 (2)'!$P$41</c:f>
              <c:strCache>
                <c:ptCount val="1"/>
                <c:pt idx="0">
                  <c:v>あまり良くなかった</c:v>
                </c:pt>
              </c:strCache>
            </c:strRef>
          </c:tx>
          <c:spPr>
            <a:solidFill>
              <a:schemeClr val="accent4"/>
            </a:solidFill>
            <a:ln>
              <a:noFill/>
            </a:ln>
            <a:effectLst/>
          </c:spPr>
          <c:invertIfNegative val="0"/>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(2)'!$Q$41:$U$41</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2FB0-4CC3-8E7F-9265B4A9983A}"/>
            </c:ext>
          </c:extLst>
        </c:ser>
        <c:ser>
          <c:idx val="4"/>
          <c:order val="4"/>
          <c:tx>
            <c:strRef>
              <c:f>'９大会について感想 (2)'!$P$42</c:f>
              <c:strCache>
                <c:ptCount val="1"/>
                <c:pt idx="0">
                  <c:v>参加したことが無い</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(2)'!$Q$42:$U$42</c:f>
              <c:numCache>
                <c:formatCode>General</c:formatCode>
                <c:ptCount val="5"/>
                <c:pt idx="0">
                  <c:v>72</c:v>
                </c:pt>
                <c:pt idx="1">
                  <c:v>9</c:v>
                </c:pt>
                <c:pt idx="2">
                  <c:v>36</c:v>
                </c:pt>
                <c:pt idx="3">
                  <c:v>21</c:v>
                </c:pt>
                <c:pt idx="4">
                  <c:v>6</c:v>
                </c:pt>
              </c:numCache>
            </c:numRef>
          </c:val>
          <c:extLst>
            <c:ext xmlns:c16="http://schemas.microsoft.com/office/drawing/2014/chart" uri="{C3380CC4-5D6E-409C-BE32-E72D297353CC}">
              <c16:uniqueId val="{00000004-2FB0-4CC3-8E7F-9265B4A9983A}"/>
            </c:ext>
          </c:extLst>
        </c:ser>
        <c:ser>
          <c:idx val="5"/>
          <c:order val="5"/>
          <c:tx>
            <c:strRef>
              <c:f>'９大会について感想 (2)'!$P$43</c:f>
              <c:strCache>
                <c:ptCount val="1"/>
                <c:pt idx="0">
                  <c:v>不明</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(2)'!$Q$37:$U$37</c:f>
              <c:strCache>
                <c:ptCount val="5"/>
                <c:pt idx="0">
                  <c:v>女性全体</c:v>
                </c:pt>
                <c:pt idx="1">
                  <c:v>30代女性</c:v>
                </c:pt>
                <c:pt idx="2">
                  <c:v>40代女性</c:v>
                </c:pt>
                <c:pt idx="3">
                  <c:v>50代女性</c:v>
                </c:pt>
                <c:pt idx="4">
                  <c:v>60代女性</c:v>
                </c:pt>
              </c:strCache>
            </c:strRef>
          </c:cat>
          <c:val>
            <c:numRef>
              <c:f>'９大会について感想 (2)'!$Q$43:$U$43</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5-2FB0-4CC3-8E7F-9265B4A9983A}"/>
            </c:ext>
          </c:extLst>
        </c:ser>
        <c:dLbls>
          <c:showLegendKey val="0"/>
          <c:showVal val="0"/>
          <c:showCatName val="0"/>
          <c:showSerName val="0"/>
          <c:showPercent val="0"/>
          <c:showBubbleSize val="0"/>
        </c:dLbls>
        <c:gapWidth val="150"/>
        <c:overlap val="100"/>
        <c:axId val="725250591"/>
        <c:axId val="809113775"/>
      </c:barChart>
      <c:catAx>
        <c:axId val="7252505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809113775"/>
        <c:crosses val="autoZero"/>
        <c:auto val="1"/>
        <c:lblAlgn val="ctr"/>
        <c:lblOffset val="100"/>
        <c:noMultiLvlLbl val="0"/>
      </c:catAx>
      <c:valAx>
        <c:axId val="80911377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725250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2700652542099"/>
          <c:y val="0.10336325160986613"/>
          <c:w val="0.40992770921926602"/>
          <c:h val="0.84094142409183537"/>
        </c:manualLayout>
      </c:layout>
      <c:barChart>
        <c:barDir val="bar"/>
        <c:grouping val="stacked"/>
        <c:varyColors val="0"/>
        <c:ser>
          <c:idx val="0"/>
          <c:order val="0"/>
          <c:tx>
            <c:strRef>
              <c:f>'10楽しかった企画 (2)'!$C$3</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'10楽しかった企画 (2)'!$B$4:$B$20</c:f>
              <c:strCache>
                <c:ptCount val="17"/>
                <c:pt idx="0">
                  <c:v>見学会</c:v>
                </c:pt>
                <c:pt idx="1">
                  <c:v>建築士会事業</c:v>
                </c:pt>
                <c:pt idx="2">
                  <c:v>勉強会、セミナー、講習会</c:v>
                </c:pt>
                <c:pt idx="3">
                  <c:v>子ども、学生対象事業</c:v>
                </c:pt>
                <c:pt idx="4">
                  <c:v>ブロック会</c:v>
                </c:pt>
                <c:pt idx="5">
                  <c:v>全国大会</c:v>
                </c:pt>
                <c:pt idx="6">
                  <c:v>講演会</c:v>
                </c:pt>
                <c:pt idx="7">
                  <c:v>研修会</c:v>
                </c:pt>
                <c:pt idx="8">
                  <c:v>交流会</c:v>
                </c:pt>
                <c:pt idx="9">
                  <c:v>まち歩き</c:v>
                </c:pt>
                <c:pt idx="10">
                  <c:v>特になし</c:v>
                </c:pt>
                <c:pt idx="11">
                  <c:v>集い</c:v>
                </c:pt>
                <c:pt idx="12">
                  <c:v>全国女性建築士連絡協議会</c:v>
                </c:pt>
                <c:pt idx="13">
                  <c:v>委員会等活動</c:v>
                </c:pt>
                <c:pt idx="14">
                  <c:v>地域貢献活動</c:v>
                </c:pt>
                <c:pt idx="15">
                  <c:v>懇親会</c:v>
                </c:pt>
                <c:pt idx="16">
                  <c:v>魅力ある和の空間ガイドブック</c:v>
                </c:pt>
              </c:strCache>
            </c:strRef>
          </c:cat>
          <c:val>
            <c:numRef>
              <c:f>'10楽しかった企画 (2)'!$C$4:$C$20</c:f>
              <c:numCache>
                <c:formatCode>General</c:formatCode>
                <c:ptCount val="17"/>
                <c:pt idx="0">
                  <c:v>62</c:v>
                </c:pt>
                <c:pt idx="1">
                  <c:v>37</c:v>
                </c:pt>
                <c:pt idx="2">
                  <c:v>40</c:v>
                </c:pt>
                <c:pt idx="3">
                  <c:v>24</c:v>
                </c:pt>
                <c:pt idx="4">
                  <c:v>10</c:v>
                </c:pt>
                <c:pt idx="5">
                  <c:v>14</c:v>
                </c:pt>
                <c:pt idx="6">
                  <c:v>12</c:v>
                </c:pt>
                <c:pt idx="7">
                  <c:v>9</c:v>
                </c:pt>
                <c:pt idx="8">
                  <c:v>4</c:v>
                </c:pt>
                <c:pt idx="9">
                  <c:v>8</c:v>
                </c:pt>
                <c:pt idx="10">
                  <c:v>2</c:v>
                </c:pt>
                <c:pt idx="11">
                  <c:v>5</c:v>
                </c:pt>
                <c:pt idx="12">
                  <c:v>12</c:v>
                </c:pt>
                <c:pt idx="13">
                  <c:v>3</c:v>
                </c:pt>
                <c:pt idx="14">
                  <c:v>1</c:v>
                </c:pt>
                <c:pt idx="15">
                  <c:v>2</c:v>
                </c:pt>
                <c:pt idx="16">
                  <c:v>3</c:v>
                </c:pt>
              </c:numCache>
            </c:numRef>
          </c:val>
          <c:extLst>
            <c:ext xmlns:c16="http://schemas.microsoft.com/office/drawing/2014/chart" uri="{C3380CC4-5D6E-409C-BE32-E72D297353CC}">
              <c16:uniqueId val="{00000000-20A7-4EAF-BB0E-AF1289EF771A}"/>
            </c:ext>
          </c:extLst>
        </c:ser>
        <c:ser>
          <c:idx val="1"/>
          <c:order val="1"/>
          <c:tx>
            <c:strRef>
              <c:f>'10楽しかった企画 (2)'!$D$3</c:f>
              <c:strCache>
                <c:ptCount val="1"/>
                <c:pt idx="0">
                  <c:v>男性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'10楽しかった企画 (2)'!$B$4:$B$20</c:f>
              <c:strCache>
                <c:ptCount val="17"/>
                <c:pt idx="0">
                  <c:v>見学会</c:v>
                </c:pt>
                <c:pt idx="1">
                  <c:v>建築士会事業</c:v>
                </c:pt>
                <c:pt idx="2">
                  <c:v>勉強会、セミナー、講習会</c:v>
                </c:pt>
                <c:pt idx="3">
                  <c:v>子ども、学生対象事業</c:v>
                </c:pt>
                <c:pt idx="4">
                  <c:v>ブロック会</c:v>
                </c:pt>
                <c:pt idx="5">
                  <c:v>全国大会</c:v>
                </c:pt>
                <c:pt idx="6">
                  <c:v>講演会</c:v>
                </c:pt>
                <c:pt idx="7">
                  <c:v>研修会</c:v>
                </c:pt>
                <c:pt idx="8">
                  <c:v>交流会</c:v>
                </c:pt>
                <c:pt idx="9">
                  <c:v>まち歩き</c:v>
                </c:pt>
                <c:pt idx="10">
                  <c:v>特になし</c:v>
                </c:pt>
                <c:pt idx="11">
                  <c:v>集い</c:v>
                </c:pt>
                <c:pt idx="12">
                  <c:v>全国女性建築士連絡協議会</c:v>
                </c:pt>
                <c:pt idx="13">
                  <c:v>委員会等活動</c:v>
                </c:pt>
                <c:pt idx="14">
                  <c:v>地域貢献活動</c:v>
                </c:pt>
                <c:pt idx="15">
                  <c:v>懇親会</c:v>
                </c:pt>
                <c:pt idx="16">
                  <c:v>魅力ある和の空間ガイドブック</c:v>
                </c:pt>
              </c:strCache>
            </c:strRef>
          </c:cat>
          <c:val>
            <c:numRef>
              <c:f>'10楽しかった企画 (2)'!$D$4:$D$20</c:f>
              <c:numCache>
                <c:formatCode>General</c:formatCode>
                <c:ptCount val="17"/>
                <c:pt idx="0">
                  <c:v>39</c:v>
                </c:pt>
                <c:pt idx="1">
                  <c:v>33</c:v>
                </c:pt>
                <c:pt idx="2">
                  <c:v>20</c:v>
                </c:pt>
                <c:pt idx="3">
                  <c:v>23</c:v>
                </c:pt>
                <c:pt idx="4">
                  <c:v>29</c:v>
                </c:pt>
                <c:pt idx="5">
                  <c:v>15</c:v>
                </c:pt>
                <c:pt idx="6">
                  <c:v>12</c:v>
                </c:pt>
                <c:pt idx="7">
                  <c:v>11</c:v>
                </c:pt>
                <c:pt idx="8">
                  <c:v>14</c:v>
                </c:pt>
                <c:pt idx="9">
                  <c:v>8</c:v>
                </c:pt>
                <c:pt idx="10">
                  <c:v>14</c:v>
                </c:pt>
                <c:pt idx="11">
                  <c:v>10</c:v>
                </c:pt>
                <c:pt idx="12">
                  <c:v>0</c:v>
                </c:pt>
                <c:pt idx="13">
                  <c:v>8</c:v>
                </c:pt>
                <c:pt idx="14">
                  <c:v>9</c:v>
                </c:pt>
                <c:pt idx="15">
                  <c:v>4</c:v>
                </c:pt>
              </c:numCache>
            </c:numRef>
          </c:val>
          <c:extLst>
            <c:ext xmlns:c16="http://schemas.microsoft.com/office/drawing/2014/chart" uri="{C3380CC4-5D6E-409C-BE32-E72D297353CC}">
              <c16:uniqueId val="{00000001-20A7-4EAF-BB0E-AF1289EF771A}"/>
            </c:ext>
          </c:extLst>
        </c:ser>
        <c:dLbls>
          <c:showLegendKey val="0"/>
          <c:showVal val="0"/>
          <c:showCatName val="0"/>
          <c:showSerName val="0"/>
          <c:showPercent val="0"/>
          <c:showBubbleSize val="0"/>
        </c:dLbls>
        <c:gapWidth val="150"/>
        <c:overlap val="100"/>
        <c:axId val="998170896"/>
        <c:axId val="697007344"/>
      </c:barChart>
      <c:catAx>
        <c:axId val="99817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697007344"/>
        <c:crosses val="autoZero"/>
        <c:auto val="1"/>
        <c:lblAlgn val="ctr"/>
        <c:lblOffset val="100"/>
        <c:noMultiLvlLbl val="0"/>
      </c:catAx>
      <c:valAx>
        <c:axId val="69700734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998170896"/>
        <c:crosses val="autoZero"/>
        <c:crossBetween val="between"/>
      </c:valAx>
      <c:spPr>
        <a:noFill/>
        <a:ln>
          <a:noFill/>
        </a:ln>
        <a:effectLst/>
      </c:spPr>
    </c:plotArea>
    <c:legend>
      <c:legendPos val="b"/>
      <c:layout>
        <c:manualLayout>
          <c:xMode val="edge"/>
          <c:yMode val="edge"/>
          <c:x val="0.60229577617230834"/>
          <c:y val="0.71599958005249342"/>
          <c:w val="0.13417701653272723"/>
          <c:h val="6.645949256342957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89729493858406"/>
          <c:y val="7.400082716883144E-2"/>
          <c:w val="0.51798974650724794"/>
          <c:h val="0.85761429850324333"/>
        </c:manualLayout>
      </c:layout>
      <c:barChart>
        <c:barDir val="bar"/>
        <c:grouping val="stacked"/>
        <c:varyColors val="0"/>
        <c:ser>
          <c:idx val="0"/>
          <c:order val="0"/>
          <c:tx>
            <c:strRef>
              <c:f>'11これから取り組んでみたい活動 (2)'!$C$3</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'11これから取り組んでみたい活動 (2)'!$B$4:$B$20</c:f>
              <c:strCache>
                <c:ptCount val="17"/>
                <c:pt idx="0">
                  <c:v>子ども、学生対象事業</c:v>
                </c:pt>
                <c:pt idx="1">
                  <c:v>勉強会、セミナー、講習会</c:v>
                </c:pt>
                <c:pt idx="2">
                  <c:v>特になし</c:v>
                </c:pt>
                <c:pt idx="3">
                  <c:v>交流・共同・コラボレーション</c:v>
                </c:pt>
                <c:pt idx="4">
                  <c:v>見学会</c:v>
                </c:pt>
                <c:pt idx="5">
                  <c:v>地域貢献活動</c:v>
                </c:pt>
                <c:pt idx="6">
                  <c:v>空き家問題</c:v>
                </c:pt>
                <c:pt idx="7">
                  <c:v>建築士の地位向上、魅力発信</c:v>
                </c:pt>
                <c:pt idx="8">
                  <c:v>まちづくり</c:v>
                </c:pt>
                <c:pt idx="9">
                  <c:v>会員増強</c:v>
                </c:pt>
                <c:pt idx="10">
                  <c:v>防災・減災・防犯活動</c:v>
                </c:pt>
                <c:pt idx="11">
                  <c:v>歴史的建造物・古民家の調査、保存、修復</c:v>
                </c:pt>
                <c:pt idx="12">
                  <c:v>講演会</c:v>
                </c:pt>
                <c:pt idx="13">
                  <c:v>全国大会参加</c:v>
                </c:pt>
                <c:pt idx="14">
                  <c:v>まちあるき</c:v>
                </c:pt>
                <c:pt idx="15">
                  <c:v>交流会・懇親会</c:v>
                </c:pt>
                <c:pt idx="16">
                  <c:v>素材</c:v>
                </c:pt>
              </c:strCache>
            </c:strRef>
          </c:cat>
          <c:val>
            <c:numRef>
              <c:f>'11これから取り組んでみたい活動 (2)'!$C$4:$C$20</c:f>
              <c:numCache>
                <c:formatCode>General</c:formatCode>
                <c:ptCount val="17"/>
                <c:pt idx="0">
                  <c:v>25</c:v>
                </c:pt>
                <c:pt idx="1">
                  <c:v>30</c:v>
                </c:pt>
                <c:pt idx="2">
                  <c:v>20</c:v>
                </c:pt>
                <c:pt idx="3">
                  <c:v>11</c:v>
                </c:pt>
                <c:pt idx="4">
                  <c:v>20</c:v>
                </c:pt>
                <c:pt idx="5">
                  <c:v>13</c:v>
                </c:pt>
                <c:pt idx="6">
                  <c:v>12</c:v>
                </c:pt>
                <c:pt idx="7">
                  <c:v>3</c:v>
                </c:pt>
                <c:pt idx="8">
                  <c:v>6</c:v>
                </c:pt>
                <c:pt idx="9">
                  <c:v>3</c:v>
                </c:pt>
                <c:pt idx="10">
                  <c:v>7</c:v>
                </c:pt>
                <c:pt idx="11">
                  <c:v>5</c:v>
                </c:pt>
                <c:pt idx="12">
                  <c:v>3</c:v>
                </c:pt>
                <c:pt idx="13">
                  <c:v>1</c:v>
                </c:pt>
                <c:pt idx="14">
                  <c:v>4</c:v>
                </c:pt>
                <c:pt idx="15">
                  <c:v>2</c:v>
                </c:pt>
                <c:pt idx="16">
                  <c:v>3</c:v>
                </c:pt>
              </c:numCache>
            </c:numRef>
          </c:val>
          <c:extLst>
            <c:ext xmlns:c16="http://schemas.microsoft.com/office/drawing/2014/chart" uri="{C3380CC4-5D6E-409C-BE32-E72D297353CC}">
              <c16:uniqueId val="{00000000-4002-4A57-AC23-00DEBF78AC71}"/>
            </c:ext>
          </c:extLst>
        </c:ser>
        <c:ser>
          <c:idx val="1"/>
          <c:order val="1"/>
          <c:tx>
            <c:strRef>
              <c:f>'11これから取り組んでみたい活動 (2)'!$D$3</c:f>
              <c:strCache>
                <c:ptCount val="1"/>
                <c:pt idx="0">
                  <c:v>男性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'11これから取り組んでみたい活動 (2)'!$B$4:$B$20</c:f>
              <c:strCache>
                <c:ptCount val="17"/>
                <c:pt idx="0">
                  <c:v>子ども、学生対象事業</c:v>
                </c:pt>
                <c:pt idx="1">
                  <c:v>勉強会、セミナー、講習会</c:v>
                </c:pt>
                <c:pt idx="2">
                  <c:v>特になし</c:v>
                </c:pt>
                <c:pt idx="3">
                  <c:v>交流・共同・コラボレーション</c:v>
                </c:pt>
                <c:pt idx="4">
                  <c:v>見学会</c:v>
                </c:pt>
                <c:pt idx="5">
                  <c:v>地域貢献活動</c:v>
                </c:pt>
                <c:pt idx="6">
                  <c:v>空き家問題</c:v>
                </c:pt>
                <c:pt idx="7">
                  <c:v>建築士の地位向上、魅力発信</c:v>
                </c:pt>
                <c:pt idx="8">
                  <c:v>まちづくり</c:v>
                </c:pt>
                <c:pt idx="9">
                  <c:v>会員増強</c:v>
                </c:pt>
                <c:pt idx="10">
                  <c:v>防災・減災・防犯活動</c:v>
                </c:pt>
                <c:pt idx="11">
                  <c:v>歴史的建造物・古民家の調査、保存、修復</c:v>
                </c:pt>
                <c:pt idx="12">
                  <c:v>講演会</c:v>
                </c:pt>
                <c:pt idx="13">
                  <c:v>全国大会参加</c:v>
                </c:pt>
                <c:pt idx="14">
                  <c:v>まちあるき</c:v>
                </c:pt>
                <c:pt idx="15">
                  <c:v>交流会・懇親会</c:v>
                </c:pt>
                <c:pt idx="16">
                  <c:v>素材</c:v>
                </c:pt>
              </c:strCache>
            </c:strRef>
          </c:cat>
          <c:val>
            <c:numRef>
              <c:f>'11これから取り組んでみたい活動 (2)'!$D$4:$D$20</c:f>
              <c:numCache>
                <c:formatCode>General</c:formatCode>
                <c:ptCount val="17"/>
                <c:pt idx="0">
                  <c:v>29</c:v>
                </c:pt>
                <c:pt idx="1">
                  <c:v>21</c:v>
                </c:pt>
                <c:pt idx="2">
                  <c:v>23</c:v>
                </c:pt>
                <c:pt idx="3">
                  <c:v>28</c:v>
                </c:pt>
                <c:pt idx="4">
                  <c:v>15</c:v>
                </c:pt>
                <c:pt idx="5">
                  <c:v>22</c:v>
                </c:pt>
                <c:pt idx="6">
                  <c:v>4</c:v>
                </c:pt>
                <c:pt idx="7">
                  <c:v>11</c:v>
                </c:pt>
                <c:pt idx="8">
                  <c:v>6</c:v>
                </c:pt>
                <c:pt idx="9">
                  <c:v>8</c:v>
                </c:pt>
                <c:pt idx="10">
                  <c:v>3</c:v>
                </c:pt>
                <c:pt idx="11">
                  <c:v>2</c:v>
                </c:pt>
                <c:pt idx="12">
                  <c:v>2</c:v>
                </c:pt>
                <c:pt idx="13">
                  <c:v>3</c:v>
                </c:pt>
                <c:pt idx="14">
                  <c:v>0</c:v>
                </c:pt>
                <c:pt idx="15">
                  <c:v>2</c:v>
                </c:pt>
                <c:pt idx="16">
                  <c:v>0</c:v>
                </c:pt>
              </c:numCache>
            </c:numRef>
          </c:val>
          <c:extLst>
            <c:ext xmlns:c16="http://schemas.microsoft.com/office/drawing/2014/chart" uri="{C3380CC4-5D6E-409C-BE32-E72D297353CC}">
              <c16:uniqueId val="{00000001-4002-4A57-AC23-00DEBF78AC71}"/>
            </c:ext>
          </c:extLst>
        </c:ser>
        <c:dLbls>
          <c:showLegendKey val="0"/>
          <c:showVal val="0"/>
          <c:showCatName val="0"/>
          <c:showSerName val="0"/>
          <c:showPercent val="0"/>
          <c:showBubbleSize val="0"/>
        </c:dLbls>
        <c:gapWidth val="150"/>
        <c:overlap val="100"/>
        <c:axId val="2077762912"/>
        <c:axId val="2021534240"/>
      </c:barChart>
      <c:catAx>
        <c:axId val="207776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ea"/>
                <a:ea typeface="+mn-ea"/>
                <a:cs typeface="+mn-cs"/>
              </a:defRPr>
            </a:pPr>
            <a:endParaRPr lang="ja-JP"/>
          </a:p>
        </c:txPr>
        <c:crossAx val="2021534240"/>
        <c:crosses val="autoZero"/>
        <c:auto val="1"/>
        <c:lblAlgn val="ctr"/>
        <c:lblOffset val="100"/>
        <c:noMultiLvlLbl val="0"/>
      </c:catAx>
      <c:valAx>
        <c:axId val="20215342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2077762912"/>
        <c:crosses val="autoZero"/>
        <c:crossBetween val="between"/>
      </c:valAx>
      <c:spPr>
        <a:noFill/>
        <a:ln>
          <a:noFill/>
        </a:ln>
        <a:effectLst/>
      </c:spPr>
    </c:plotArea>
    <c:legend>
      <c:legendPos val="b"/>
      <c:layout>
        <c:manualLayout>
          <c:xMode val="edge"/>
          <c:yMode val="edge"/>
          <c:x val="0.59905594586484834"/>
          <c:y val="0.6874995982645028"/>
          <c:w val="0.12727900026617339"/>
          <c:h val="6.150650811505704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1216670978269"/>
          <c:y val="9.4908816867716475E-2"/>
          <c:w val="0.4691043353724923"/>
          <c:h val="0.78503432833607667"/>
        </c:manualLayout>
      </c:layout>
      <c:barChart>
        <c:barDir val="bar"/>
        <c:grouping val="stacked"/>
        <c:varyColors val="0"/>
        <c:ser>
          <c:idx val="0"/>
          <c:order val="0"/>
          <c:tx>
            <c:strRef>
              <c:f>'12誰もが参加しやすい建築士会'!$C$5</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'12誰もが参加しやすい建築士会'!$B$6:$B$21</c:f>
              <c:strCache>
                <c:ptCount val="16"/>
                <c:pt idx="0">
                  <c:v>会員の平らな関係（垣根のない・差別のない）</c:v>
                </c:pt>
                <c:pt idx="1">
                  <c:v>情報発信・認知度向上（建築士会を知ってもらう）</c:v>
                </c:pt>
                <c:pt idx="2">
                  <c:v>イベント、研修、交流会等の開催</c:v>
                </c:pt>
                <c:pt idx="3">
                  <c:v>負担にならない活動</c:v>
                </c:pt>
                <c:pt idx="4">
                  <c:v>参加しやすさ</c:v>
                </c:pt>
                <c:pt idx="5">
                  <c:v>気軽に参加できる</c:v>
                </c:pt>
                <c:pt idx="6">
                  <c:v>気兼ねなく参加できる雰囲気</c:v>
                </c:pt>
                <c:pt idx="7">
                  <c:v>会費を抑える・参加費助成制度</c:v>
                </c:pt>
                <c:pt idx="8">
                  <c:v>組織の充実</c:v>
                </c:pt>
                <c:pt idx="9">
                  <c:v>開かれた会</c:v>
                </c:pt>
                <c:pt idx="10">
                  <c:v>誰でも自由に意見が言える</c:v>
                </c:pt>
                <c:pt idx="11">
                  <c:v>柔軟な発想（捉われない）</c:v>
                </c:pt>
                <c:pt idx="12">
                  <c:v>所属会社や事務所から活動の賛同が得られない</c:v>
                </c:pt>
                <c:pt idx="13">
                  <c:v>メリットがある、意味がある</c:v>
                </c:pt>
                <c:pt idx="14">
                  <c:v>会員サポートの拡充</c:v>
                </c:pt>
                <c:pt idx="15">
                  <c:v>研鑽できる場</c:v>
                </c:pt>
              </c:strCache>
            </c:strRef>
          </c:cat>
          <c:val>
            <c:numRef>
              <c:f>'12誰もが参加しやすい建築士会'!$C$6:$C$21</c:f>
              <c:numCache>
                <c:formatCode>General</c:formatCode>
                <c:ptCount val="16"/>
                <c:pt idx="0">
                  <c:v>25</c:v>
                </c:pt>
                <c:pt idx="1">
                  <c:v>23</c:v>
                </c:pt>
                <c:pt idx="2">
                  <c:v>24</c:v>
                </c:pt>
                <c:pt idx="3">
                  <c:v>10</c:v>
                </c:pt>
                <c:pt idx="4">
                  <c:v>15</c:v>
                </c:pt>
                <c:pt idx="5">
                  <c:v>19</c:v>
                </c:pt>
                <c:pt idx="6">
                  <c:v>11</c:v>
                </c:pt>
                <c:pt idx="7">
                  <c:v>8</c:v>
                </c:pt>
                <c:pt idx="8">
                  <c:v>5</c:v>
                </c:pt>
                <c:pt idx="9">
                  <c:v>5</c:v>
                </c:pt>
                <c:pt idx="10">
                  <c:v>5</c:v>
                </c:pt>
                <c:pt idx="11">
                  <c:v>5</c:v>
                </c:pt>
                <c:pt idx="12">
                  <c:v>5</c:v>
                </c:pt>
                <c:pt idx="13">
                  <c:v>1</c:v>
                </c:pt>
                <c:pt idx="14">
                  <c:v>4</c:v>
                </c:pt>
                <c:pt idx="15">
                  <c:v>3</c:v>
                </c:pt>
              </c:numCache>
            </c:numRef>
          </c:val>
          <c:extLst>
            <c:ext xmlns:c16="http://schemas.microsoft.com/office/drawing/2014/chart" uri="{C3380CC4-5D6E-409C-BE32-E72D297353CC}">
              <c16:uniqueId val="{00000000-BC4D-4B70-9C9A-31FF5F2BA8CF}"/>
            </c:ext>
          </c:extLst>
        </c:ser>
        <c:ser>
          <c:idx val="1"/>
          <c:order val="1"/>
          <c:tx>
            <c:strRef>
              <c:f>'12誰もが参加しやすい建築士会'!$D$5</c:f>
              <c:strCache>
                <c:ptCount val="1"/>
                <c:pt idx="0">
                  <c:v>男性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'12誰もが参加しやすい建築士会'!$B$6:$B$21</c:f>
              <c:strCache>
                <c:ptCount val="16"/>
                <c:pt idx="0">
                  <c:v>会員の平らな関係（垣根のない・差別のない）</c:v>
                </c:pt>
                <c:pt idx="1">
                  <c:v>情報発信・認知度向上（建築士会を知ってもらう）</c:v>
                </c:pt>
                <c:pt idx="2">
                  <c:v>イベント、研修、交流会等の開催</c:v>
                </c:pt>
                <c:pt idx="3">
                  <c:v>負担にならない活動</c:v>
                </c:pt>
                <c:pt idx="4">
                  <c:v>参加しやすさ</c:v>
                </c:pt>
                <c:pt idx="5">
                  <c:v>気軽に参加できる</c:v>
                </c:pt>
                <c:pt idx="6">
                  <c:v>気兼ねなく参加できる雰囲気</c:v>
                </c:pt>
                <c:pt idx="7">
                  <c:v>会費を抑える・参加費助成制度</c:v>
                </c:pt>
                <c:pt idx="8">
                  <c:v>組織の充実</c:v>
                </c:pt>
                <c:pt idx="9">
                  <c:v>開かれた会</c:v>
                </c:pt>
                <c:pt idx="10">
                  <c:v>誰でも自由に意見が言える</c:v>
                </c:pt>
                <c:pt idx="11">
                  <c:v>柔軟な発想（捉われない）</c:v>
                </c:pt>
                <c:pt idx="12">
                  <c:v>所属会社や事務所から活動の賛同が得られない</c:v>
                </c:pt>
                <c:pt idx="13">
                  <c:v>メリットがある、意味がある</c:v>
                </c:pt>
                <c:pt idx="14">
                  <c:v>会員サポートの拡充</c:v>
                </c:pt>
                <c:pt idx="15">
                  <c:v>研鑽できる場</c:v>
                </c:pt>
              </c:strCache>
            </c:strRef>
          </c:cat>
          <c:val>
            <c:numRef>
              <c:f>'12誰もが参加しやすい建築士会'!$D$6:$D$21</c:f>
              <c:numCache>
                <c:formatCode>General</c:formatCode>
                <c:ptCount val="16"/>
                <c:pt idx="0">
                  <c:v>32</c:v>
                </c:pt>
                <c:pt idx="1">
                  <c:v>28</c:v>
                </c:pt>
                <c:pt idx="2">
                  <c:v>17</c:v>
                </c:pt>
                <c:pt idx="3">
                  <c:v>26</c:v>
                </c:pt>
                <c:pt idx="4">
                  <c:v>12</c:v>
                </c:pt>
                <c:pt idx="5">
                  <c:v>8</c:v>
                </c:pt>
                <c:pt idx="6">
                  <c:v>10</c:v>
                </c:pt>
                <c:pt idx="7">
                  <c:v>11</c:v>
                </c:pt>
                <c:pt idx="8">
                  <c:v>13</c:v>
                </c:pt>
                <c:pt idx="9">
                  <c:v>11</c:v>
                </c:pt>
                <c:pt idx="10">
                  <c:v>9</c:v>
                </c:pt>
                <c:pt idx="11">
                  <c:v>5</c:v>
                </c:pt>
                <c:pt idx="12">
                  <c:v>5</c:v>
                </c:pt>
                <c:pt idx="13">
                  <c:v>8</c:v>
                </c:pt>
                <c:pt idx="14">
                  <c:v>4</c:v>
                </c:pt>
                <c:pt idx="15">
                  <c:v>5</c:v>
                </c:pt>
              </c:numCache>
            </c:numRef>
          </c:val>
          <c:extLst>
            <c:ext xmlns:c16="http://schemas.microsoft.com/office/drawing/2014/chart" uri="{C3380CC4-5D6E-409C-BE32-E72D297353CC}">
              <c16:uniqueId val="{00000001-BC4D-4B70-9C9A-31FF5F2BA8CF}"/>
            </c:ext>
          </c:extLst>
        </c:ser>
        <c:dLbls>
          <c:showLegendKey val="0"/>
          <c:showVal val="0"/>
          <c:showCatName val="0"/>
          <c:showSerName val="0"/>
          <c:showPercent val="0"/>
          <c:showBubbleSize val="0"/>
        </c:dLbls>
        <c:gapWidth val="150"/>
        <c:overlap val="100"/>
        <c:axId val="912215328"/>
        <c:axId val="2034279312"/>
      </c:barChart>
      <c:catAx>
        <c:axId val="912215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ea"/>
                <a:ea typeface="+mn-ea"/>
                <a:cs typeface="+mn-cs"/>
              </a:defRPr>
            </a:pPr>
            <a:endParaRPr lang="ja-JP"/>
          </a:p>
        </c:txPr>
        <c:crossAx val="2034279312"/>
        <c:crosses val="autoZero"/>
        <c:auto val="1"/>
        <c:lblAlgn val="ctr"/>
        <c:lblOffset val="100"/>
        <c:noMultiLvlLbl val="0"/>
      </c:catAx>
      <c:valAx>
        <c:axId val="20342793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912215328"/>
        <c:crosses val="autoZero"/>
        <c:crossBetween val="between"/>
      </c:valAx>
      <c:spPr>
        <a:noFill/>
        <a:ln>
          <a:noFill/>
        </a:ln>
        <a:effectLst/>
      </c:spPr>
    </c:plotArea>
    <c:legend>
      <c:legendPos val="b"/>
      <c:layout>
        <c:manualLayout>
          <c:xMode val="edge"/>
          <c:yMode val="edge"/>
          <c:x val="0.72855850394266264"/>
          <c:y val="0.72198627515310587"/>
          <c:w val="0.13909459884774084"/>
          <c:h val="5.924732064741907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ea"/>
                <a:ea typeface="+mn-ea"/>
                <a:cs typeface="+mn-cs"/>
              </a:defRPr>
            </a:pPr>
            <a:r>
              <a:rPr lang="ja-JP" altLang="en-US" sz="1600" b="1">
                <a:solidFill>
                  <a:schemeClr val="tx1"/>
                </a:solidFill>
                <a:latin typeface="+mn-ea"/>
                <a:ea typeface="+mn-ea"/>
              </a:rPr>
              <a:t>回答者の年齢</a:t>
            </a:r>
            <a:endParaRPr lang="en-US" altLang="ja-JP" sz="1600" b="1">
              <a:solidFill>
                <a:schemeClr val="tx1"/>
              </a:solidFill>
              <a:latin typeface="+mn-ea"/>
              <a:ea typeface="+mn-ea"/>
            </a:endParaRPr>
          </a:p>
        </c:rich>
      </c:tx>
      <c:layout>
        <c:manualLayout>
          <c:xMode val="edge"/>
          <c:yMode val="edge"/>
          <c:x val="0.37410359086225453"/>
          <c:y val="8.500230655904129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ea"/>
              <a:ea typeface="+mn-ea"/>
              <a:cs typeface="+mn-cs"/>
            </a:defRPr>
          </a:pPr>
          <a:endParaRPr lang="ja-JP"/>
        </a:p>
      </c:txPr>
    </c:title>
    <c:autoTitleDeleted val="0"/>
    <c:plotArea>
      <c:layout>
        <c:manualLayout>
          <c:layoutTarget val="inner"/>
          <c:xMode val="edge"/>
          <c:yMode val="edge"/>
          <c:x val="0.24651401857442592"/>
          <c:y val="0.19614465702641004"/>
          <c:w val="0.48235634679403677"/>
          <c:h val="0.535873934716192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78-4120-AD1F-13D0A6323D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78-4120-AD1F-13D0A6323D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78-4120-AD1F-13D0A6323D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78-4120-AD1F-13D0A6323D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878-4120-AD1F-13D0A6323D91}"/>
              </c:ext>
            </c:extLst>
          </c:dPt>
          <c:dLbls>
            <c:dLbl>
              <c:idx val="0"/>
              <c:layout>
                <c:manualLayout>
                  <c:x val="0.17722010328133983"/>
                  <c:y val="6.0166789037912845E-2"/>
                </c:manualLayout>
              </c:layout>
              <c:tx>
                <c:rich>
                  <a:bodyPr/>
                  <a:lstStyle/>
                  <a:p>
                    <a:fld id="{B5E38D00-12BC-43C6-A2B5-8644BB410503}" type="CATEGORYNAME">
                      <a:rPr lang="ja-JP" altLang="en-US" sz="1800">
                        <a:latin typeface="ＭＳ Ｐゴシック" panose="020B0600070205080204" pitchFamily="50" charset="-128"/>
                        <a:ea typeface="ＭＳ Ｐゴシック" panose="020B0600070205080204" pitchFamily="50" charset="-128"/>
                      </a:rPr>
                      <a:pPr/>
                      <a:t>[分類名]</a:t>
                    </a:fld>
                    <a:r>
                      <a:rPr lang="ja-JP" altLang="en-US" sz="1800" baseline="0" dirty="0">
                        <a:latin typeface="ＭＳ Ｐゴシック" panose="020B0600070205080204" pitchFamily="50" charset="-128"/>
                        <a:ea typeface="ＭＳ Ｐゴシック" panose="020B0600070205080204" pitchFamily="50" charset="-128"/>
                      </a:rPr>
                      <a:t>
</a:t>
                    </a:r>
                    <a:fld id="{FB454D88-010D-4075-B02E-4EE629568BC9}" type="PERCENTAGE">
                      <a:rPr lang="en-US" altLang="ja-JP" sz="1800" baseline="0">
                        <a:latin typeface="ＭＳ Ｐゴシック" panose="020B0600070205080204" pitchFamily="50" charset="-128"/>
                        <a:ea typeface="ＭＳ Ｐゴシック" panose="020B0600070205080204" pitchFamily="50" charset="-128"/>
                      </a:rPr>
                      <a:pPr/>
                      <a:t>[パーセンテージ]</a:t>
                    </a:fld>
                    <a:endParaRPr lang="ja-JP" altLang="en-US" sz="1800" baseline="0" dirty="0">
                      <a:latin typeface="ＭＳ Ｐゴシック" panose="020B0600070205080204" pitchFamily="50" charset="-128"/>
                      <a:ea typeface="ＭＳ Ｐゴシック" panose="020B0600070205080204" pitchFamily="50" charset="-128"/>
                    </a:endParaRPr>
                  </a:p>
                </c:rich>
              </c:tx>
              <c:showLegendKey val="0"/>
              <c:showVal val="0"/>
              <c:showCatName val="1"/>
              <c:showSerName val="0"/>
              <c:showPercent val="1"/>
              <c:showBubbleSize val="0"/>
              <c:extLst>
                <c:ext xmlns:c15="http://schemas.microsoft.com/office/drawing/2012/chart" uri="{CE6537A1-D6FC-4f65-9D91-7224C49458BB}">
                  <c15:layout>
                    <c:manualLayout>
                      <c:w val="0.16066000868432478"/>
                      <c:h val="0.15918958031837915"/>
                    </c:manualLayout>
                  </c15:layout>
                  <c15:dlblFieldTable/>
                  <c15:showDataLabelsRange val="0"/>
                </c:ext>
                <c:ext xmlns:c16="http://schemas.microsoft.com/office/drawing/2014/chart" uri="{C3380CC4-5D6E-409C-BE32-E72D297353CC}">
                  <c16:uniqueId val="{00000001-5878-4120-AD1F-13D0A6323D91}"/>
                </c:ext>
              </c:extLst>
            </c:dLbl>
            <c:dLbl>
              <c:idx val="1"/>
              <c:layout>
                <c:manualLayout>
                  <c:x val="-0.12938910711027432"/>
                  <c:y val="0.1313751060145384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878-4120-AD1F-13D0A6323D91}"/>
                </c:ext>
              </c:extLst>
            </c:dLbl>
            <c:dLbl>
              <c:idx val="2"/>
              <c:layout>
                <c:manualLayout>
                  <c:x val="-6.8357564930052198E-2"/>
                  <c:y val="-0.197424230612037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878-4120-AD1F-13D0A6323D91}"/>
                </c:ext>
              </c:extLst>
            </c:dLbl>
            <c:dLbl>
              <c:idx val="3"/>
              <c:layout>
                <c:manualLayout>
                  <c:x val="0.16218146528475386"/>
                  <c:y val="8.22013697432735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878-4120-AD1F-13D0A6323D91}"/>
                </c:ext>
              </c:extLst>
            </c:dLbl>
            <c:dLbl>
              <c:idx val="4"/>
              <c:layout>
                <c:manualLayout>
                  <c:x val="5.5961592310989884E-2"/>
                  <c:y val="0.1433977837429661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878-4120-AD1F-13D0A6323D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ＭＳ Ｐゴシック" panose="020B060007020508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'4年齢'!$B$3:$B$7</c:f>
              <c:strCache>
                <c:ptCount val="5"/>
                <c:pt idx="0">
                  <c:v>20代</c:v>
                </c:pt>
                <c:pt idx="1">
                  <c:v>30代</c:v>
                </c:pt>
                <c:pt idx="2">
                  <c:v>40代</c:v>
                </c:pt>
                <c:pt idx="3">
                  <c:v>50代</c:v>
                </c:pt>
                <c:pt idx="4">
                  <c:v>60代</c:v>
                </c:pt>
              </c:strCache>
            </c:strRef>
          </c:cat>
          <c:val>
            <c:numRef>
              <c:f>'4年齢'!$C$3:$C$7</c:f>
              <c:numCache>
                <c:formatCode>General</c:formatCode>
                <c:ptCount val="5"/>
                <c:pt idx="0">
                  <c:v>3</c:v>
                </c:pt>
                <c:pt idx="1">
                  <c:v>82</c:v>
                </c:pt>
                <c:pt idx="2">
                  <c:v>163</c:v>
                </c:pt>
                <c:pt idx="3">
                  <c:v>77</c:v>
                </c:pt>
                <c:pt idx="4">
                  <c:v>29</c:v>
                </c:pt>
              </c:numCache>
            </c:numRef>
          </c:val>
          <c:extLst>
            <c:ext xmlns:c16="http://schemas.microsoft.com/office/drawing/2014/chart" uri="{C3380CC4-5D6E-409C-BE32-E72D297353CC}">
              <c16:uniqueId val="{0000000A-5878-4120-AD1F-13D0A6323D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75504972647689"/>
          <c:y val="9.8872571561566203E-2"/>
          <c:w val="0.46765634357136199"/>
          <c:h val="0.84099318669321121"/>
        </c:manualLayout>
      </c:layout>
      <c:barChart>
        <c:barDir val="bar"/>
        <c:grouping val="stacked"/>
        <c:varyColors val="0"/>
        <c:ser>
          <c:idx val="0"/>
          <c:order val="0"/>
          <c:tx>
            <c:strRef>
              <c:f>'13魅力ある建築士会とは'!$C$5</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'13魅力ある建築士会とは'!$B$6:$B$19</c:f>
              <c:strCache>
                <c:ptCount val="14"/>
                <c:pt idx="0">
                  <c:v>自己研鑽できる・スキルアップ</c:v>
                </c:pt>
                <c:pt idx="1">
                  <c:v>社会貢献、地域貢献できる</c:v>
                </c:pt>
                <c:pt idx="2">
                  <c:v>参加するのが楽しい</c:v>
                </c:pt>
                <c:pt idx="3">
                  <c:v>情報が得られる</c:v>
                </c:pt>
                <c:pt idx="4">
                  <c:v>仲間づくり、人脈、繋がり</c:v>
                </c:pt>
                <c:pt idx="5">
                  <c:v>誰でも参加できる、取り組める、提案できる</c:v>
                </c:pt>
                <c:pt idx="6">
                  <c:v>会員交流、交流の場</c:v>
                </c:pt>
                <c:pt idx="7">
                  <c:v>建築士の地位向上・認知度向上、周知活動</c:v>
                </c:pt>
                <c:pt idx="8">
                  <c:v>活発な活動</c:v>
                </c:pt>
                <c:pt idx="9">
                  <c:v>研修・イベント</c:v>
                </c:pt>
                <c:pt idx="10">
                  <c:v>メリットがある</c:v>
                </c:pt>
                <c:pt idx="11">
                  <c:v>サポート、バックアップ</c:v>
                </c:pt>
                <c:pt idx="12">
                  <c:v>意見交換できる</c:v>
                </c:pt>
                <c:pt idx="13">
                  <c:v>情報発信（活動見える化）</c:v>
                </c:pt>
              </c:strCache>
            </c:strRef>
          </c:cat>
          <c:val>
            <c:numRef>
              <c:f>'13魅力ある建築士会とは'!$C$6:$C$19</c:f>
              <c:numCache>
                <c:formatCode>General</c:formatCode>
                <c:ptCount val="14"/>
                <c:pt idx="0">
                  <c:v>29</c:v>
                </c:pt>
                <c:pt idx="1">
                  <c:v>18</c:v>
                </c:pt>
                <c:pt idx="2">
                  <c:v>19</c:v>
                </c:pt>
                <c:pt idx="3">
                  <c:v>16</c:v>
                </c:pt>
                <c:pt idx="4">
                  <c:v>12</c:v>
                </c:pt>
                <c:pt idx="5">
                  <c:v>15</c:v>
                </c:pt>
                <c:pt idx="6">
                  <c:v>12</c:v>
                </c:pt>
                <c:pt idx="7">
                  <c:v>11</c:v>
                </c:pt>
                <c:pt idx="8">
                  <c:v>13</c:v>
                </c:pt>
                <c:pt idx="9">
                  <c:v>13</c:v>
                </c:pt>
                <c:pt idx="10">
                  <c:v>5</c:v>
                </c:pt>
                <c:pt idx="11">
                  <c:v>9</c:v>
                </c:pt>
                <c:pt idx="12">
                  <c:v>5</c:v>
                </c:pt>
                <c:pt idx="13">
                  <c:v>7</c:v>
                </c:pt>
              </c:numCache>
            </c:numRef>
          </c:val>
          <c:extLst>
            <c:ext xmlns:c16="http://schemas.microsoft.com/office/drawing/2014/chart" uri="{C3380CC4-5D6E-409C-BE32-E72D297353CC}">
              <c16:uniqueId val="{00000000-3AC0-4013-B9CB-47014BD06696}"/>
            </c:ext>
          </c:extLst>
        </c:ser>
        <c:ser>
          <c:idx val="1"/>
          <c:order val="1"/>
          <c:tx>
            <c:strRef>
              <c:f>'13魅力ある建築士会とは'!$D$5</c:f>
              <c:strCache>
                <c:ptCount val="1"/>
                <c:pt idx="0">
                  <c:v>青年</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'13魅力ある建築士会とは'!$B$6:$B$19</c:f>
              <c:strCache>
                <c:ptCount val="14"/>
                <c:pt idx="0">
                  <c:v>自己研鑽できる・スキルアップ</c:v>
                </c:pt>
                <c:pt idx="1">
                  <c:v>社会貢献、地域貢献できる</c:v>
                </c:pt>
                <c:pt idx="2">
                  <c:v>参加するのが楽しい</c:v>
                </c:pt>
                <c:pt idx="3">
                  <c:v>情報が得られる</c:v>
                </c:pt>
                <c:pt idx="4">
                  <c:v>仲間づくり、人脈、繋がり</c:v>
                </c:pt>
                <c:pt idx="5">
                  <c:v>誰でも参加できる、取り組める、提案できる</c:v>
                </c:pt>
                <c:pt idx="6">
                  <c:v>会員交流、交流の場</c:v>
                </c:pt>
                <c:pt idx="7">
                  <c:v>建築士の地位向上・認知度向上、周知活動</c:v>
                </c:pt>
                <c:pt idx="8">
                  <c:v>活発な活動</c:v>
                </c:pt>
                <c:pt idx="9">
                  <c:v>研修・イベント</c:v>
                </c:pt>
                <c:pt idx="10">
                  <c:v>メリットがある</c:v>
                </c:pt>
                <c:pt idx="11">
                  <c:v>サポート、バックアップ</c:v>
                </c:pt>
                <c:pt idx="12">
                  <c:v>意見交換できる</c:v>
                </c:pt>
                <c:pt idx="13">
                  <c:v>情報発信（活動見える化）</c:v>
                </c:pt>
              </c:strCache>
            </c:strRef>
          </c:cat>
          <c:val>
            <c:numRef>
              <c:f>'13魅力ある建築士会とは'!$D$6:$D$19</c:f>
              <c:numCache>
                <c:formatCode>General</c:formatCode>
                <c:ptCount val="14"/>
                <c:pt idx="0">
                  <c:v>20</c:v>
                </c:pt>
                <c:pt idx="1">
                  <c:v>22</c:v>
                </c:pt>
                <c:pt idx="2">
                  <c:v>16</c:v>
                </c:pt>
                <c:pt idx="3">
                  <c:v>16</c:v>
                </c:pt>
                <c:pt idx="4">
                  <c:v>18</c:v>
                </c:pt>
                <c:pt idx="5">
                  <c:v>14</c:v>
                </c:pt>
                <c:pt idx="6">
                  <c:v>16</c:v>
                </c:pt>
                <c:pt idx="7">
                  <c:v>13</c:v>
                </c:pt>
                <c:pt idx="8">
                  <c:v>11</c:v>
                </c:pt>
                <c:pt idx="9">
                  <c:v>11</c:v>
                </c:pt>
                <c:pt idx="10">
                  <c:v>15</c:v>
                </c:pt>
                <c:pt idx="11">
                  <c:v>8</c:v>
                </c:pt>
                <c:pt idx="12">
                  <c:v>7</c:v>
                </c:pt>
                <c:pt idx="13">
                  <c:v>1</c:v>
                </c:pt>
              </c:numCache>
            </c:numRef>
          </c:val>
          <c:extLst>
            <c:ext xmlns:c16="http://schemas.microsoft.com/office/drawing/2014/chart" uri="{C3380CC4-5D6E-409C-BE32-E72D297353CC}">
              <c16:uniqueId val="{00000001-3AC0-4013-B9CB-47014BD06696}"/>
            </c:ext>
          </c:extLst>
        </c:ser>
        <c:dLbls>
          <c:showLegendKey val="0"/>
          <c:showVal val="0"/>
          <c:showCatName val="0"/>
          <c:showSerName val="0"/>
          <c:showPercent val="0"/>
          <c:showBubbleSize val="0"/>
        </c:dLbls>
        <c:gapWidth val="150"/>
        <c:overlap val="100"/>
        <c:axId val="922798144"/>
        <c:axId val="998675488"/>
      </c:barChart>
      <c:catAx>
        <c:axId val="922798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ea"/>
                <a:ea typeface="游ゴシック" panose="020B0400000000000000" pitchFamily="50" charset="-128"/>
                <a:cs typeface="+mn-cs"/>
              </a:defRPr>
            </a:pPr>
            <a:endParaRPr lang="ja-JP"/>
          </a:p>
        </c:txPr>
        <c:crossAx val="998675488"/>
        <c:crosses val="autoZero"/>
        <c:auto val="1"/>
        <c:lblAlgn val="ctr"/>
        <c:lblOffset val="100"/>
        <c:noMultiLvlLbl val="0"/>
      </c:catAx>
      <c:valAx>
        <c:axId val="9986754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922798144"/>
        <c:crosses val="autoZero"/>
        <c:crossBetween val="between"/>
      </c:valAx>
      <c:spPr>
        <a:noFill/>
        <a:ln>
          <a:noFill/>
        </a:ln>
        <a:effectLst/>
      </c:spPr>
    </c:plotArea>
    <c:legend>
      <c:legendPos val="b"/>
      <c:layout>
        <c:manualLayout>
          <c:xMode val="edge"/>
          <c:yMode val="edge"/>
          <c:x val="0.83763719433419281"/>
          <c:y val="0.46927914298019568"/>
          <c:w val="0.12790417155302397"/>
          <c:h val="5.549017348441200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Sheet1!$B$2:$M$2</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Sheet1!$B$3:$M$3</c:f>
              <c:numCache>
                <c:formatCode>#,##0_);[Red]\(#,##0\)</c:formatCode>
                <c:ptCount val="12"/>
                <c:pt idx="0">
                  <c:v>348059</c:v>
                </c:pt>
                <c:pt idx="1">
                  <c:v>352168</c:v>
                </c:pt>
                <c:pt idx="2">
                  <c:v>355921</c:v>
                </c:pt>
                <c:pt idx="3">
                  <c:v>359605</c:v>
                </c:pt>
                <c:pt idx="4">
                  <c:v>363232</c:v>
                </c:pt>
                <c:pt idx="5">
                  <c:v>366755</c:v>
                </c:pt>
                <c:pt idx="6">
                  <c:v>369849</c:v>
                </c:pt>
                <c:pt idx="7">
                  <c:v>373490</c:v>
                </c:pt>
                <c:pt idx="8">
                  <c:v>371184</c:v>
                </c:pt>
                <c:pt idx="9">
                  <c:v>373022</c:v>
                </c:pt>
                <c:pt idx="10">
                  <c:v>375084</c:v>
                </c:pt>
                <c:pt idx="11">
                  <c:v>378338</c:v>
                </c:pt>
              </c:numCache>
            </c:numRef>
          </c:val>
          <c:extLst>
            <c:ext xmlns:c16="http://schemas.microsoft.com/office/drawing/2014/chart" uri="{C3380CC4-5D6E-409C-BE32-E72D297353CC}">
              <c16:uniqueId val="{00000000-1ACA-45D4-8826-74A1168F5BB8}"/>
            </c:ext>
          </c:extLst>
        </c:ser>
        <c:dLbls>
          <c:showLegendKey val="0"/>
          <c:showVal val="0"/>
          <c:showCatName val="0"/>
          <c:showSerName val="0"/>
          <c:showPercent val="0"/>
          <c:showBubbleSize val="0"/>
        </c:dLbls>
        <c:gapWidth val="219"/>
        <c:overlap val="-27"/>
        <c:axId val="1778606191"/>
        <c:axId val="913214447"/>
      </c:barChart>
      <c:catAx>
        <c:axId val="177860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13214447"/>
        <c:crosses val="autoZero"/>
        <c:auto val="1"/>
        <c:lblAlgn val="ctr"/>
        <c:lblOffset val="100"/>
        <c:noMultiLvlLbl val="0"/>
      </c:catAx>
      <c:valAx>
        <c:axId val="9132144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786061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ja-JP" altLang="en-US" sz="1600" b="1" dirty="0">
                <a:solidFill>
                  <a:schemeClr val="tx1"/>
                </a:solidFill>
              </a:rPr>
              <a:t>回答者の所属ブロック</a:t>
            </a:r>
          </a:p>
        </c:rich>
      </c:tx>
      <c:layout>
        <c:manualLayout>
          <c:xMode val="edge"/>
          <c:yMode val="edge"/>
          <c:x val="0.27965776217206556"/>
          <c:y val="5.383927074145808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ja-JP"/>
        </a:p>
      </c:txPr>
    </c:title>
    <c:autoTitleDeleted val="0"/>
    <c:plotArea>
      <c:layout/>
      <c:pieChart>
        <c:varyColors val="1"/>
        <c:ser>
          <c:idx val="0"/>
          <c:order val="0"/>
          <c:dPt>
            <c:idx val="0"/>
            <c:bubble3D val="0"/>
            <c:spPr>
              <a:solidFill>
                <a:srgbClr val="8064A2"/>
              </a:solidFill>
              <a:ln w="19050">
                <a:solidFill>
                  <a:schemeClr val="lt1"/>
                </a:solidFill>
              </a:ln>
              <a:effectLst/>
            </c:spPr>
            <c:extLst>
              <c:ext xmlns:c16="http://schemas.microsoft.com/office/drawing/2014/chart" uri="{C3380CC4-5D6E-409C-BE32-E72D297353CC}">
                <c16:uniqueId val="{00000001-5740-4CEB-9089-4D18DACC297C}"/>
              </c:ext>
            </c:extLst>
          </c:dPt>
          <c:dPt>
            <c:idx val="1"/>
            <c:bubble3D val="0"/>
            <c:spPr>
              <a:solidFill>
                <a:srgbClr val="1F497D"/>
              </a:solidFill>
              <a:ln w="19050">
                <a:solidFill>
                  <a:schemeClr val="lt1"/>
                </a:solidFill>
              </a:ln>
              <a:effectLst/>
            </c:spPr>
            <c:extLst>
              <c:ext xmlns:c16="http://schemas.microsoft.com/office/drawing/2014/chart" uri="{C3380CC4-5D6E-409C-BE32-E72D297353CC}">
                <c16:uniqueId val="{00000003-5740-4CEB-9089-4D18DACC297C}"/>
              </c:ext>
            </c:extLst>
          </c:dPt>
          <c:dPt>
            <c:idx val="2"/>
            <c:bubble3D val="0"/>
            <c:spPr>
              <a:solidFill>
                <a:srgbClr val="4F81BD"/>
              </a:solidFill>
              <a:ln w="19050">
                <a:solidFill>
                  <a:schemeClr val="lt1"/>
                </a:solidFill>
              </a:ln>
              <a:effectLst/>
            </c:spPr>
            <c:extLst>
              <c:ext xmlns:c16="http://schemas.microsoft.com/office/drawing/2014/chart" uri="{C3380CC4-5D6E-409C-BE32-E72D297353CC}">
                <c16:uniqueId val="{00000005-5740-4CEB-9089-4D18DACC297C}"/>
              </c:ext>
            </c:extLst>
          </c:dPt>
          <c:dPt>
            <c:idx val="3"/>
            <c:bubble3D val="0"/>
            <c:spPr>
              <a:solidFill>
                <a:srgbClr val="5A8D37"/>
              </a:solidFill>
              <a:ln w="19050">
                <a:solidFill>
                  <a:schemeClr val="lt1"/>
                </a:solidFill>
              </a:ln>
              <a:effectLst/>
            </c:spPr>
            <c:extLst>
              <c:ext xmlns:c16="http://schemas.microsoft.com/office/drawing/2014/chart" uri="{C3380CC4-5D6E-409C-BE32-E72D297353CC}">
                <c16:uniqueId val="{00000007-5740-4CEB-9089-4D18DACC297C}"/>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5740-4CEB-9089-4D18DACC297C}"/>
              </c:ext>
            </c:extLst>
          </c:dPt>
          <c:dPt>
            <c:idx val="5"/>
            <c:bubble3D val="0"/>
            <c:spPr>
              <a:solidFill>
                <a:srgbClr val="E26B0A"/>
              </a:solidFill>
              <a:ln w="19050">
                <a:solidFill>
                  <a:schemeClr val="lt1"/>
                </a:solidFill>
              </a:ln>
              <a:effectLst/>
            </c:spPr>
            <c:extLst>
              <c:ext xmlns:c16="http://schemas.microsoft.com/office/drawing/2014/chart" uri="{C3380CC4-5D6E-409C-BE32-E72D297353CC}">
                <c16:uniqueId val="{0000000B-5740-4CEB-9089-4D18DACC297C}"/>
              </c:ext>
            </c:extLst>
          </c:dPt>
          <c:dPt>
            <c:idx val="6"/>
            <c:bubble3D val="0"/>
            <c:spPr>
              <a:solidFill>
                <a:srgbClr val="C0504D"/>
              </a:solidFill>
              <a:ln w="19050">
                <a:solidFill>
                  <a:schemeClr val="lt1"/>
                </a:solidFill>
              </a:ln>
              <a:effectLst/>
            </c:spPr>
            <c:extLst>
              <c:ext xmlns:c16="http://schemas.microsoft.com/office/drawing/2014/chart" uri="{C3380CC4-5D6E-409C-BE32-E72D297353CC}">
                <c16:uniqueId val="{0000000D-5740-4CEB-9089-4D18DACC297C}"/>
              </c:ext>
            </c:extLst>
          </c:dPt>
          <c:dLbls>
            <c:dLbl>
              <c:idx val="0"/>
              <c:layout>
                <c:manualLayout>
                  <c:x val="6.1200268979083768E-2"/>
                  <c:y val="2.7586951775538566E-2"/>
                </c:manualLayout>
              </c:layout>
              <c:tx>
                <c:rich>
                  <a:bodyPr/>
                  <a:lstStyle/>
                  <a:p>
                    <a:fld id="{F409C113-C3E2-4787-9C91-673AE98B98F8}" type="CATEGORYNAME">
                      <a:rPr lang="ja-JP" altLang="en-US" smtClean="0"/>
                      <a:pPr/>
                      <a:t>[分類名]</a:t>
                    </a:fld>
                    <a:r>
                      <a:rPr lang="ja-JP" altLang="en-US" baseline="0" dirty="0"/>
                      <a:t> </a:t>
                    </a:r>
                    <a:fld id="{69CD8306-7392-4C39-B6C7-259B81AF1B89}"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40-4CEB-9089-4D18DACC297C}"/>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fld id="{5DA53A3D-0B4E-43AA-A4C5-1C2DE29F9BF7}" type="CATEGORYNAME">
                      <a:rPr lang="ja-JP" altLang="en-US" sz="1600" smtClean="0">
                        <a:latin typeface="+mn-lt"/>
                      </a:rPr>
                      <a:pPr>
                        <a:defRPr sz="1600" b="1">
                          <a:solidFill>
                            <a:schemeClr val="bg1"/>
                          </a:solidFill>
                          <a:ea typeface="ＭＳ Ｐゴシック" panose="020B0600070205080204" pitchFamily="50" charset="-128"/>
                        </a:defRPr>
                      </a:pPr>
                      <a:t>[分類名]</a:t>
                    </a:fld>
                    <a:r>
                      <a:rPr lang="ja-JP" altLang="en-US" sz="1600" baseline="0" dirty="0">
                        <a:latin typeface="+mn-lt"/>
                      </a:rPr>
                      <a:t> </a:t>
                    </a:r>
                    <a:fld id="{0BC14EC2-C641-47C1-B4AF-B0F741A0D46B}" type="VALUE">
                      <a:rPr lang="en-US" altLang="ja-JP" sz="1600" baseline="0">
                        <a:latin typeface="+mn-lt"/>
                      </a:rPr>
                      <a:pPr>
                        <a:defRPr sz="1600" b="1">
                          <a:solidFill>
                            <a:schemeClr val="bg1"/>
                          </a:solidFill>
                          <a:ea typeface="ＭＳ Ｐゴシック" panose="020B0600070205080204" pitchFamily="50" charset="-128"/>
                        </a:defRPr>
                      </a:pPr>
                      <a:t>[値]</a:t>
                    </a:fld>
                    <a:endParaRPr lang="ja-JP" altLang="en-US" sz="1600" baseline="0" dirty="0">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40-4CEB-9089-4D18DACC297C}"/>
                </c:ext>
              </c:extLst>
            </c:dLbl>
            <c:dLbl>
              <c:idx val="2"/>
              <c:layout>
                <c:manualLayout>
                  <c:x val="-0.21143155802201025"/>
                  <c:y val="1.8523485028408573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fld id="{1692D393-C900-49E9-9C9C-43721C3B05B1}" type="CATEGORYNAME">
                      <a:rPr lang="ja-JP" altLang="en-US" sz="1600" smtClean="0">
                        <a:latin typeface="+mn-lt"/>
                      </a:rPr>
                      <a:pPr>
                        <a:defRPr sz="1600" b="1">
                          <a:solidFill>
                            <a:schemeClr val="bg1"/>
                          </a:solidFill>
                          <a:ea typeface="ＭＳ Ｐゴシック" panose="020B0600070205080204" pitchFamily="50" charset="-128"/>
                        </a:defRPr>
                      </a:pPr>
                      <a:t>[分類名]</a:t>
                    </a:fld>
                    <a:r>
                      <a:rPr lang="ja-JP" altLang="en-US" sz="1600" baseline="0" dirty="0">
                        <a:latin typeface="+mn-lt"/>
                      </a:rPr>
                      <a:t> </a:t>
                    </a:r>
                    <a:fld id="{EFD6A0F2-4A81-416D-9E60-983C97A40859}" type="VALUE">
                      <a:rPr lang="en-US" altLang="ja-JP" sz="1600" baseline="0">
                        <a:latin typeface="+mn-lt"/>
                      </a:rPr>
                      <a:pPr>
                        <a:defRPr sz="1600" b="1">
                          <a:solidFill>
                            <a:schemeClr val="bg1"/>
                          </a:solidFill>
                          <a:ea typeface="ＭＳ Ｐゴシック" panose="020B0600070205080204" pitchFamily="50" charset="-128"/>
                        </a:defRPr>
                      </a:pPr>
                      <a:t>[値]</a:t>
                    </a:fld>
                    <a:endParaRPr lang="ja-JP" altLang="en-US" sz="1600" baseline="0" dirty="0">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40-4CEB-9089-4D18DACC297C}"/>
                </c:ext>
              </c:extLst>
            </c:dLbl>
            <c:dLbl>
              <c:idx val="3"/>
              <c:layout>
                <c:manualLayout>
                  <c:x val="-0.11944268805117293"/>
                  <c:y val="-0.1452838863276426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fld id="{91982368-D4BE-4F04-8876-0729E6E65921}" type="CATEGORYNAME">
                      <a:rPr lang="ja-JP" altLang="en-US" sz="1600" smtClean="0">
                        <a:latin typeface="+mn-lt"/>
                      </a:rPr>
                      <a:pPr>
                        <a:defRPr sz="1600" b="1">
                          <a:solidFill>
                            <a:schemeClr val="bg1"/>
                          </a:solidFill>
                          <a:ea typeface="ＭＳ Ｐゴシック" panose="020B0600070205080204" pitchFamily="50" charset="-128"/>
                        </a:defRPr>
                      </a:pPr>
                      <a:t>[分類名]</a:t>
                    </a:fld>
                    <a:endParaRPr lang="ja-JP" altLang="en-US" sz="1600" baseline="0" dirty="0">
                      <a:latin typeface="+mn-lt"/>
                    </a:endParaRPr>
                  </a:p>
                  <a:p>
                    <a:pPr>
                      <a:defRPr sz="1600" b="1">
                        <a:solidFill>
                          <a:schemeClr val="bg1"/>
                        </a:solidFill>
                        <a:ea typeface="ＭＳ Ｐゴシック" panose="020B0600070205080204" pitchFamily="50" charset="-128"/>
                      </a:defRPr>
                    </a:pPr>
                    <a:r>
                      <a:rPr lang="ja-JP" altLang="en-US" sz="1600" baseline="0" dirty="0">
                        <a:latin typeface="+mn-lt"/>
                      </a:rPr>
                      <a:t> </a:t>
                    </a:r>
                    <a:fld id="{2E11F5B6-22A4-4372-BD27-95FA691A2F74}" type="VALUE">
                      <a:rPr lang="en-US" altLang="ja-JP" sz="1600" baseline="0">
                        <a:latin typeface="+mn-lt"/>
                      </a:rPr>
                      <a:pPr>
                        <a:defRPr sz="1600" b="1">
                          <a:solidFill>
                            <a:schemeClr val="bg1"/>
                          </a:solidFill>
                          <a:ea typeface="ＭＳ Ｐゴシック" panose="020B0600070205080204" pitchFamily="50" charset="-128"/>
                        </a:defRPr>
                      </a:pPr>
                      <a:t>[値]</a:t>
                    </a:fld>
                    <a:endParaRPr lang="ja-JP" altLang="en-US" sz="1600" baseline="0" dirty="0">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40-4CEB-9089-4D18DACC297C}"/>
                </c:ext>
              </c:extLst>
            </c:dLbl>
            <c:dLbl>
              <c:idx val="4"/>
              <c:layout>
                <c:manualLayout>
                  <c:x val="9.1438670092469879E-2"/>
                  <c:y val="-0.12783577322362394"/>
                </c:manualLayout>
              </c:layout>
              <c:tx>
                <c:rich>
                  <a:bodyPr/>
                  <a:lstStyle/>
                  <a:p>
                    <a:fld id="{E447B855-E1A0-429C-9012-B4C3619048D9}" type="CATEGORYNAME">
                      <a:rPr lang="ja-JP" altLang="en-US" smtClean="0"/>
                      <a:pPr/>
                      <a:t>[分類名]</a:t>
                    </a:fld>
                    <a:r>
                      <a:rPr lang="ja-JP" altLang="en-US" baseline="0" dirty="0"/>
                      <a:t> </a:t>
                    </a:r>
                    <a:fld id="{C768E72F-1D68-4C19-B051-E3C050BA3B5C}"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740-4CEB-9089-4D18DACC297C}"/>
                </c:ext>
              </c:extLst>
            </c:dLbl>
            <c:dLbl>
              <c:idx val="5"/>
              <c:layout>
                <c:manualLayout>
                  <c:x val="0.20024263318479266"/>
                  <c:y val="-5.853541893607460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fld id="{9D1ED2DC-BED6-41EB-A415-7461424CE89A}" type="CATEGORYNAME">
                      <a:rPr lang="ja-JP" altLang="en-US" sz="1600" smtClean="0">
                        <a:latin typeface="+mn-lt"/>
                      </a:rPr>
                      <a:pPr>
                        <a:defRPr sz="1600" b="1">
                          <a:solidFill>
                            <a:schemeClr val="bg1"/>
                          </a:solidFill>
                          <a:ea typeface="ＭＳ Ｐゴシック" panose="020B0600070205080204" pitchFamily="50" charset="-128"/>
                        </a:defRPr>
                      </a:pPr>
                      <a:t>[分類名]</a:t>
                    </a:fld>
                    <a:r>
                      <a:rPr lang="ja-JP" altLang="en-US" sz="1600" baseline="0" dirty="0">
                        <a:latin typeface="+mn-lt"/>
                      </a:rPr>
                      <a:t> </a:t>
                    </a:r>
                    <a:fld id="{B8A29FC3-EF2D-4BD8-A436-4F29BE1D0C09}" type="VALUE">
                      <a:rPr lang="en-US" altLang="ja-JP" sz="1600" baseline="0" smtClean="0">
                        <a:latin typeface="+mn-lt"/>
                      </a:rPr>
                      <a:pPr>
                        <a:defRPr sz="1600" b="1">
                          <a:solidFill>
                            <a:schemeClr val="bg1"/>
                          </a:solidFill>
                          <a:ea typeface="ＭＳ Ｐゴシック" panose="020B0600070205080204" pitchFamily="50" charset="-128"/>
                        </a:defRPr>
                      </a:pPr>
                      <a:t>[値]</a:t>
                    </a:fld>
                    <a:endParaRPr lang="ja-JP" altLang="en-US" sz="1600" baseline="0" dirty="0">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740-4CEB-9089-4D18DACC297C}"/>
                </c:ext>
              </c:extLst>
            </c:dLbl>
            <c:dLbl>
              <c:idx val="6"/>
              <c:layout>
                <c:manualLayout>
                  <c:x val="0.11209218978787754"/>
                  <c:y val="0.1562216903861495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fld id="{51BD5261-B91E-42AE-97D5-3761248E49A4}" type="CATEGORYNAME">
                      <a:rPr lang="ja-JP" altLang="en-US" sz="1600" smtClean="0">
                        <a:latin typeface="+mn-lt"/>
                      </a:rPr>
                      <a:pPr>
                        <a:defRPr sz="1600" b="1">
                          <a:solidFill>
                            <a:schemeClr val="bg1"/>
                          </a:solidFill>
                          <a:ea typeface="ＭＳ Ｐゴシック" panose="020B0600070205080204" pitchFamily="50" charset="-128"/>
                        </a:defRPr>
                      </a:pPr>
                      <a:t>[分類名]</a:t>
                    </a:fld>
                    <a:r>
                      <a:rPr lang="ja-JP" altLang="en-US" sz="1600" baseline="0" dirty="0">
                        <a:latin typeface="+mn-lt"/>
                      </a:rPr>
                      <a:t> </a:t>
                    </a:r>
                    <a:fld id="{DFF0DB53-1A99-4584-BF1A-4B3279D8AECA}" type="VALUE">
                      <a:rPr lang="en-US" altLang="ja-JP" sz="1600" baseline="0">
                        <a:latin typeface="+mn-lt"/>
                      </a:rPr>
                      <a:pPr>
                        <a:defRPr sz="1600" b="1">
                          <a:solidFill>
                            <a:schemeClr val="bg1"/>
                          </a:solidFill>
                          <a:ea typeface="ＭＳ Ｐゴシック" panose="020B0600070205080204" pitchFamily="50" charset="-128"/>
                        </a:defRPr>
                      </a:pPr>
                      <a:t>[値]</a:t>
                    </a:fld>
                    <a:endParaRPr lang="ja-JP" altLang="en-US" sz="1600" baseline="0" dirty="0">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740-4CEB-9089-4D18DACC29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ＭＳ Ｐゴシック" panose="020B0600070205080204"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'4年齢'!$B$45:$B$51</c:f>
              <c:strCache>
                <c:ptCount val="7"/>
                <c:pt idx="0">
                  <c:v>北海道</c:v>
                </c:pt>
                <c:pt idx="1">
                  <c:v>東北</c:v>
                </c:pt>
                <c:pt idx="2">
                  <c:v>関東甲信越</c:v>
                </c:pt>
                <c:pt idx="3">
                  <c:v>東海北陸</c:v>
                </c:pt>
                <c:pt idx="4">
                  <c:v>近畿</c:v>
                </c:pt>
                <c:pt idx="5">
                  <c:v>中国四国</c:v>
                </c:pt>
                <c:pt idx="6">
                  <c:v>九州</c:v>
                </c:pt>
              </c:strCache>
            </c:strRef>
          </c:cat>
          <c:val>
            <c:numRef>
              <c:f>'4年齢'!$C$45:$C$51</c:f>
              <c:numCache>
                <c:formatCode>General</c:formatCode>
                <c:ptCount val="7"/>
                <c:pt idx="0">
                  <c:v>11</c:v>
                </c:pt>
                <c:pt idx="1">
                  <c:v>40</c:v>
                </c:pt>
                <c:pt idx="2">
                  <c:v>70</c:v>
                </c:pt>
                <c:pt idx="3">
                  <c:v>55</c:v>
                </c:pt>
                <c:pt idx="4">
                  <c:v>42</c:v>
                </c:pt>
                <c:pt idx="5">
                  <c:v>70</c:v>
                </c:pt>
                <c:pt idx="6">
                  <c:v>66</c:v>
                </c:pt>
              </c:numCache>
            </c:numRef>
          </c:val>
          <c:extLst>
            <c:ext xmlns:c16="http://schemas.microsoft.com/office/drawing/2014/chart" uri="{C3380CC4-5D6E-409C-BE32-E72D297353CC}">
              <c16:uniqueId val="{0000000E-5740-4CEB-9089-4D18DACC297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2954274676339619"/>
          <c:y val="0.10739938757655293"/>
          <c:w val="0.32316336840824139"/>
          <c:h val="0.841674686497521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'５会員を増やすための取組'!$H$17:$H$29</c:f>
              <c:strCache>
                <c:ptCount val="13"/>
                <c:pt idx="0">
                  <c:v>講演会・見学会・セミナー・勉強会・研修旅行等の開催</c:v>
                </c:pt>
                <c:pt idx="1">
                  <c:v>なし・取り組んでいない</c:v>
                </c:pt>
                <c:pt idx="2">
                  <c:v>懇親会・交流会・食事会・歓迎会</c:v>
                </c:pt>
                <c:pt idx="3">
                  <c:v>勧誘、声かけ、案内</c:v>
                </c:pt>
                <c:pt idx="4">
                  <c:v>学生との勉強会、出前授業等</c:v>
                </c:pt>
                <c:pt idx="5">
                  <c:v>SNS、HP、会報、チラシなどでのPR</c:v>
                </c:pt>
                <c:pt idx="6">
                  <c:v>免許交付式</c:v>
                </c:pt>
                <c:pt idx="7">
                  <c:v>資格学校の合格祝賀会・PR・勧誘等</c:v>
                </c:pt>
                <c:pt idx="8">
                  <c:v>建築士試験製図課題見学会・講習会</c:v>
                </c:pt>
                <c:pt idx="9">
                  <c:v>オリエンテーション</c:v>
                </c:pt>
                <c:pt idx="10">
                  <c:v>模索中・計画中</c:v>
                </c:pt>
                <c:pt idx="11">
                  <c:v>入会費・会費・参加費の減額</c:v>
                </c:pt>
                <c:pt idx="12">
                  <c:v>若い人に企画してもらう</c:v>
                </c:pt>
              </c:strCache>
            </c:strRef>
          </c:cat>
          <c:val>
            <c:numRef>
              <c:f>'５会員を増やすための取組'!$I$17:$I$29</c:f>
              <c:numCache>
                <c:formatCode>General</c:formatCode>
                <c:ptCount val="13"/>
                <c:pt idx="0">
                  <c:v>97</c:v>
                </c:pt>
                <c:pt idx="1">
                  <c:v>78</c:v>
                </c:pt>
                <c:pt idx="2">
                  <c:v>75</c:v>
                </c:pt>
                <c:pt idx="3">
                  <c:v>60</c:v>
                </c:pt>
                <c:pt idx="4">
                  <c:v>29</c:v>
                </c:pt>
                <c:pt idx="5">
                  <c:v>21</c:v>
                </c:pt>
                <c:pt idx="6">
                  <c:v>19</c:v>
                </c:pt>
                <c:pt idx="7">
                  <c:v>11</c:v>
                </c:pt>
                <c:pt idx="8">
                  <c:v>6</c:v>
                </c:pt>
                <c:pt idx="9">
                  <c:v>5</c:v>
                </c:pt>
                <c:pt idx="10">
                  <c:v>4</c:v>
                </c:pt>
                <c:pt idx="11">
                  <c:v>3</c:v>
                </c:pt>
                <c:pt idx="12">
                  <c:v>3</c:v>
                </c:pt>
              </c:numCache>
            </c:numRef>
          </c:val>
          <c:extLst>
            <c:ext xmlns:c16="http://schemas.microsoft.com/office/drawing/2014/chart" uri="{C3380CC4-5D6E-409C-BE32-E72D297353CC}">
              <c16:uniqueId val="{00000000-7862-4F59-B622-FA907B18E5FA}"/>
            </c:ext>
          </c:extLst>
        </c:ser>
        <c:dLbls>
          <c:showLegendKey val="0"/>
          <c:showVal val="0"/>
          <c:showCatName val="0"/>
          <c:showSerName val="0"/>
          <c:showPercent val="0"/>
          <c:showBubbleSize val="0"/>
        </c:dLbls>
        <c:gapWidth val="182"/>
        <c:axId val="690863904"/>
        <c:axId val="2021556800"/>
      </c:barChart>
      <c:catAx>
        <c:axId val="690863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ea"/>
                <a:ea typeface="游ゴシック" panose="020B0400000000000000" pitchFamily="50" charset="-128"/>
                <a:cs typeface="DilleniaUPC" panose="020B0502040204020203" pitchFamily="18" charset="-34"/>
              </a:defRPr>
            </a:pPr>
            <a:endParaRPr lang="ja-JP"/>
          </a:p>
        </c:txPr>
        <c:crossAx val="2021556800"/>
        <c:crosses val="autoZero"/>
        <c:auto val="1"/>
        <c:lblAlgn val="ctr"/>
        <c:lblOffset val="100"/>
        <c:noMultiLvlLbl val="0"/>
      </c:catAx>
      <c:valAx>
        <c:axId val="202155680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69086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8136602173715"/>
          <c:y val="8.3635872614038195E-2"/>
          <c:w val="0.3849503490126347"/>
          <c:h val="0.79178582524335794"/>
        </c:manualLayout>
      </c:layout>
      <c:barChart>
        <c:barDir val="bar"/>
        <c:grouping val="stacked"/>
        <c:varyColors val="0"/>
        <c:ser>
          <c:idx val="0"/>
          <c:order val="0"/>
          <c:tx>
            <c:strRef>
              <c:f>'6入会の理由 (2)'!$C$3</c:f>
              <c:strCache>
                <c:ptCount val="1"/>
                <c:pt idx="0">
                  <c:v>354</c:v>
                </c:pt>
              </c:strCache>
            </c:strRef>
          </c:tx>
          <c:spPr>
            <a:solidFill>
              <a:schemeClr val="accent1"/>
            </a:solidFill>
            <a:ln>
              <a:noFill/>
            </a:ln>
            <a:effectLst/>
          </c:spPr>
          <c:invertIfNegative val="0"/>
          <c:cat>
            <c:strRef>
              <c:f>'6入会の理由 (2)'!$B$4:$B$14</c:f>
              <c:strCache>
                <c:ptCount val="11"/>
                <c:pt idx="0">
                  <c:v>仲間づくり</c:v>
                </c:pt>
                <c:pt idx="1">
                  <c:v>建築士会会員の知人や友人から勧められて</c:v>
                </c:pt>
                <c:pt idx="2">
                  <c:v>仕事の人脈づくり</c:v>
                </c:pt>
                <c:pt idx="3">
                  <c:v>職場の人に勧められて</c:v>
                </c:pt>
                <c:pt idx="4">
                  <c:v>建築士会の活動に興味を持って</c:v>
                </c:pt>
                <c:pt idx="5">
                  <c:v>建築士会の勧誘で</c:v>
                </c:pt>
                <c:pt idx="6">
                  <c:v>資格を取得したら入会しなければならないと思っていた</c:v>
                </c:pt>
                <c:pt idx="7">
                  <c:v>独立して（建築事務所等開設）情報を得たかったので</c:v>
                </c:pt>
                <c:pt idx="8">
                  <c:v>地域行政（都道府県・市町村）の情報を得るため</c:v>
                </c:pt>
                <c:pt idx="9">
                  <c:v>独立して、業務保険（けんばい）に入りたかったので</c:v>
                </c:pt>
                <c:pt idx="10">
                  <c:v>CPD単位をとるため</c:v>
                </c:pt>
              </c:strCache>
            </c:strRef>
          </c:cat>
          <c:val>
            <c:numRef>
              <c:f>'6入会の理由 (2)'!$C$4:$C$14</c:f>
            </c:numRef>
          </c:val>
          <c:extLst>
            <c:ext xmlns:c16="http://schemas.microsoft.com/office/drawing/2014/chart" uri="{C3380CC4-5D6E-409C-BE32-E72D297353CC}">
              <c16:uniqueId val="{00000000-78D6-421B-AB05-027C385C2D73}"/>
            </c:ext>
          </c:extLst>
        </c:ser>
        <c:ser>
          <c:idx val="1"/>
          <c:order val="1"/>
          <c:tx>
            <c:strRef>
              <c:f>'6入会の理由 (2)'!$D$3</c:f>
              <c:strCache>
                <c:ptCount val="1"/>
              </c:strCache>
            </c:strRef>
          </c:tx>
          <c:spPr>
            <a:solidFill>
              <a:schemeClr val="accent2"/>
            </a:solidFill>
            <a:ln>
              <a:noFill/>
            </a:ln>
            <a:effectLst/>
          </c:spPr>
          <c:invertIfNegative val="0"/>
          <c:cat>
            <c:strRef>
              <c:f>'6入会の理由 (2)'!$B$4:$B$14</c:f>
              <c:strCache>
                <c:ptCount val="11"/>
                <c:pt idx="0">
                  <c:v>仲間づくり</c:v>
                </c:pt>
                <c:pt idx="1">
                  <c:v>建築士会会員の知人や友人から勧められて</c:v>
                </c:pt>
                <c:pt idx="2">
                  <c:v>仕事の人脈づくり</c:v>
                </c:pt>
                <c:pt idx="3">
                  <c:v>職場の人に勧められて</c:v>
                </c:pt>
                <c:pt idx="4">
                  <c:v>建築士会の活動に興味を持って</c:v>
                </c:pt>
                <c:pt idx="5">
                  <c:v>建築士会の勧誘で</c:v>
                </c:pt>
                <c:pt idx="6">
                  <c:v>資格を取得したら入会しなければならないと思っていた</c:v>
                </c:pt>
                <c:pt idx="7">
                  <c:v>独立して（建築事務所等開設）情報を得たかったので</c:v>
                </c:pt>
                <c:pt idx="8">
                  <c:v>地域行政（都道府県・市町村）の情報を得るため</c:v>
                </c:pt>
                <c:pt idx="9">
                  <c:v>独立して、業務保険（けんばい）に入りたかったので</c:v>
                </c:pt>
                <c:pt idx="10">
                  <c:v>CPD単位をとるため</c:v>
                </c:pt>
              </c:strCache>
            </c:strRef>
          </c:cat>
          <c:val>
            <c:numRef>
              <c:f>'6入会の理由 (2)'!$D$4:$D$14</c:f>
            </c:numRef>
          </c:val>
          <c:extLst>
            <c:ext xmlns:c16="http://schemas.microsoft.com/office/drawing/2014/chart" uri="{C3380CC4-5D6E-409C-BE32-E72D297353CC}">
              <c16:uniqueId val="{00000001-78D6-421B-AB05-027C385C2D73}"/>
            </c:ext>
          </c:extLst>
        </c:ser>
        <c:ser>
          <c:idx val="2"/>
          <c:order val="2"/>
          <c:tx>
            <c:strRef>
              <c:f>'6入会の理由 (2)'!$E$3</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'6入会の理由 (2)'!$B$4:$B$14</c:f>
              <c:strCache>
                <c:ptCount val="11"/>
                <c:pt idx="0">
                  <c:v>仲間づくり</c:v>
                </c:pt>
                <c:pt idx="1">
                  <c:v>建築士会会員の知人や友人から勧められて</c:v>
                </c:pt>
                <c:pt idx="2">
                  <c:v>仕事の人脈づくり</c:v>
                </c:pt>
                <c:pt idx="3">
                  <c:v>職場の人に勧められて</c:v>
                </c:pt>
                <c:pt idx="4">
                  <c:v>建築士会の活動に興味を持って</c:v>
                </c:pt>
                <c:pt idx="5">
                  <c:v>建築士会の勧誘で</c:v>
                </c:pt>
                <c:pt idx="6">
                  <c:v>資格を取得したら入会しなければならないと思っていた</c:v>
                </c:pt>
                <c:pt idx="7">
                  <c:v>独立して（建築事務所等開設）情報を得たかったので</c:v>
                </c:pt>
                <c:pt idx="8">
                  <c:v>地域行政（都道府県・市町村）の情報を得るため</c:v>
                </c:pt>
                <c:pt idx="9">
                  <c:v>独立して、業務保険（けんばい）に入りたかったので</c:v>
                </c:pt>
                <c:pt idx="10">
                  <c:v>CPD単位をとるため</c:v>
                </c:pt>
              </c:strCache>
            </c:strRef>
          </c:cat>
          <c:val>
            <c:numRef>
              <c:f>'6入会の理由 (2)'!$E$4:$E$14</c:f>
              <c:numCache>
                <c:formatCode>General</c:formatCode>
                <c:ptCount val="11"/>
                <c:pt idx="0">
                  <c:v>68</c:v>
                </c:pt>
                <c:pt idx="1">
                  <c:v>69</c:v>
                </c:pt>
                <c:pt idx="2">
                  <c:v>32</c:v>
                </c:pt>
                <c:pt idx="3">
                  <c:v>35</c:v>
                </c:pt>
                <c:pt idx="4">
                  <c:v>42</c:v>
                </c:pt>
                <c:pt idx="5">
                  <c:v>24</c:v>
                </c:pt>
                <c:pt idx="6">
                  <c:v>22</c:v>
                </c:pt>
                <c:pt idx="7">
                  <c:v>23</c:v>
                </c:pt>
                <c:pt idx="8">
                  <c:v>11</c:v>
                </c:pt>
                <c:pt idx="9">
                  <c:v>7</c:v>
                </c:pt>
                <c:pt idx="10">
                  <c:v>3</c:v>
                </c:pt>
              </c:numCache>
            </c:numRef>
          </c:val>
          <c:extLst>
            <c:ext xmlns:c16="http://schemas.microsoft.com/office/drawing/2014/chart" uri="{C3380CC4-5D6E-409C-BE32-E72D297353CC}">
              <c16:uniqueId val="{00000002-78D6-421B-AB05-027C385C2D73}"/>
            </c:ext>
          </c:extLst>
        </c:ser>
        <c:ser>
          <c:idx val="3"/>
          <c:order val="3"/>
          <c:tx>
            <c:strRef>
              <c:f>'6入会の理由 (2)'!$F$3</c:f>
              <c:strCache>
                <c:ptCount val="1"/>
                <c:pt idx="0">
                  <c:v>男性</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'6入会の理由 (2)'!$B$4:$B$14</c:f>
              <c:strCache>
                <c:ptCount val="11"/>
                <c:pt idx="0">
                  <c:v>仲間づくり</c:v>
                </c:pt>
                <c:pt idx="1">
                  <c:v>建築士会会員の知人や友人から勧められて</c:v>
                </c:pt>
                <c:pt idx="2">
                  <c:v>仕事の人脈づくり</c:v>
                </c:pt>
                <c:pt idx="3">
                  <c:v>職場の人に勧められて</c:v>
                </c:pt>
                <c:pt idx="4">
                  <c:v>建築士会の活動に興味を持って</c:v>
                </c:pt>
                <c:pt idx="5">
                  <c:v>建築士会の勧誘で</c:v>
                </c:pt>
                <c:pt idx="6">
                  <c:v>資格を取得したら入会しなければならないと思っていた</c:v>
                </c:pt>
                <c:pt idx="7">
                  <c:v>独立して（建築事務所等開設）情報を得たかったので</c:v>
                </c:pt>
                <c:pt idx="8">
                  <c:v>地域行政（都道府県・市町村）の情報を得るため</c:v>
                </c:pt>
                <c:pt idx="9">
                  <c:v>独立して、業務保険（けんばい）に入りたかったので</c:v>
                </c:pt>
                <c:pt idx="10">
                  <c:v>CPD単位をとるため</c:v>
                </c:pt>
              </c:strCache>
            </c:strRef>
          </c:cat>
          <c:val>
            <c:numRef>
              <c:f>'6入会の理由 (2)'!$F$4:$F$14</c:f>
              <c:numCache>
                <c:formatCode>General</c:formatCode>
                <c:ptCount val="11"/>
                <c:pt idx="0">
                  <c:v>65</c:v>
                </c:pt>
                <c:pt idx="1">
                  <c:v>55</c:v>
                </c:pt>
                <c:pt idx="2">
                  <c:v>63</c:v>
                </c:pt>
                <c:pt idx="3">
                  <c:v>46</c:v>
                </c:pt>
                <c:pt idx="4">
                  <c:v>38</c:v>
                </c:pt>
                <c:pt idx="5">
                  <c:v>37</c:v>
                </c:pt>
                <c:pt idx="6">
                  <c:v>23</c:v>
                </c:pt>
                <c:pt idx="7">
                  <c:v>17</c:v>
                </c:pt>
                <c:pt idx="8">
                  <c:v>15</c:v>
                </c:pt>
                <c:pt idx="9">
                  <c:v>3</c:v>
                </c:pt>
                <c:pt idx="10">
                  <c:v>4</c:v>
                </c:pt>
              </c:numCache>
            </c:numRef>
          </c:val>
          <c:extLst>
            <c:ext xmlns:c16="http://schemas.microsoft.com/office/drawing/2014/chart" uri="{C3380CC4-5D6E-409C-BE32-E72D297353CC}">
              <c16:uniqueId val="{00000003-78D6-421B-AB05-027C385C2D73}"/>
            </c:ext>
          </c:extLst>
        </c:ser>
        <c:dLbls>
          <c:showLegendKey val="0"/>
          <c:showVal val="0"/>
          <c:showCatName val="0"/>
          <c:showSerName val="0"/>
          <c:showPercent val="0"/>
          <c:showBubbleSize val="0"/>
        </c:dLbls>
        <c:gapWidth val="150"/>
        <c:overlap val="100"/>
        <c:axId val="2019792496"/>
        <c:axId val="2034274992"/>
      </c:barChart>
      <c:catAx>
        <c:axId val="2019792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ea"/>
                <a:ea typeface="+mn-ea"/>
                <a:cs typeface="+mn-cs"/>
              </a:defRPr>
            </a:pPr>
            <a:endParaRPr lang="ja-JP"/>
          </a:p>
        </c:txPr>
        <c:crossAx val="2034274992"/>
        <c:crosses val="autoZero"/>
        <c:auto val="1"/>
        <c:lblAlgn val="ctr"/>
        <c:lblOffset val="100"/>
        <c:noMultiLvlLbl val="0"/>
      </c:catAx>
      <c:valAx>
        <c:axId val="203427499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019792496"/>
        <c:crosses val="autoZero"/>
        <c:crossBetween val="between"/>
      </c:valAx>
      <c:spPr>
        <a:noFill/>
        <a:ln>
          <a:noFill/>
        </a:ln>
        <a:effectLst/>
      </c:spPr>
    </c:plotArea>
    <c:legend>
      <c:legendPos val="b"/>
      <c:layout>
        <c:manualLayout>
          <c:xMode val="edge"/>
          <c:yMode val="edge"/>
          <c:x val="0.73400088065235647"/>
          <c:y val="0.71708012176954461"/>
          <c:w val="0.13928741828318172"/>
          <c:h val="8.494416284210246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0653105954525524"/>
          <c:y val="0.10739941818333736"/>
          <c:w val="0.4675702471760721"/>
          <c:h val="0.73577136191309422"/>
        </c:manualLayout>
      </c:layout>
      <c:barChart>
        <c:barDir val="bar"/>
        <c:grouping val="stacked"/>
        <c:varyColors val="0"/>
        <c:ser>
          <c:idx val="0"/>
          <c:order val="0"/>
          <c:tx>
            <c:strRef>
              <c:f>'7入会してよかったこと (2)'!$C$9</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'7入会してよかったこと (2)'!$B$10:$B$16</c:f>
              <c:strCache>
                <c:ptCount val="7"/>
                <c:pt idx="0">
                  <c:v>人脈ができた</c:v>
                </c:pt>
                <c:pt idx="1">
                  <c:v>仲間ができた</c:v>
                </c:pt>
                <c:pt idx="2">
                  <c:v>建築の様々な情報が得られる</c:v>
                </c:pt>
                <c:pt idx="3">
                  <c:v>仕事とは違う活動ができる</c:v>
                </c:pt>
                <c:pt idx="4">
                  <c:v>地域貢献ができる</c:v>
                </c:pt>
                <c:pt idx="5">
                  <c:v>仕事につながった</c:v>
                </c:pt>
                <c:pt idx="6">
                  <c:v>有名建築家に会える</c:v>
                </c:pt>
              </c:strCache>
            </c:strRef>
          </c:cat>
          <c:val>
            <c:numRef>
              <c:f>'7入会してよかったこと (2)'!$C$10:$C$16</c:f>
              <c:numCache>
                <c:formatCode>General</c:formatCode>
                <c:ptCount val="7"/>
                <c:pt idx="0">
                  <c:v>110</c:v>
                </c:pt>
                <c:pt idx="1">
                  <c:v>116</c:v>
                </c:pt>
                <c:pt idx="2">
                  <c:v>105</c:v>
                </c:pt>
                <c:pt idx="3">
                  <c:v>83</c:v>
                </c:pt>
                <c:pt idx="4">
                  <c:v>45</c:v>
                </c:pt>
                <c:pt idx="5">
                  <c:v>12</c:v>
                </c:pt>
                <c:pt idx="6">
                  <c:v>17</c:v>
                </c:pt>
              </c:numCache>
            </c:numRef>
          </c:val>
          <c:extLst>
            <c:ext xmlns:c16="http://schemas.microsoft.com/office/drawing/2014/chart" uri="{C3380CC4-5D6E-409C-BE32-E72D297353CC}">
              <c16:uniqueId val="{00000000-9857-4724-953B-B02649BF0310}"/>
            </c:ext>
          </c:extLst>
        </c:ser>
        <c:ser>
          <c:idx val="1"/>
          <c:order val="1"/>
          <c:tx>
            <c:strRef>
              <c:f>'7入会してよかったこと (2)'!$D$9</c:f>
              <c:strCache>
                <c:ptCount val="1"/>
                <c:pt idx="0">
                  <c:v>男性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'7入会してよかったこと (2)'!$B$10:$B$16</c:f>
              <c:strCache>
                <c:ptCount val="7"/>
                <c:pt idx="0">
                  <c:v>人脈ができた</c:v>
                </c:pt>
                <c:pt idx="1">
                  <c:v>仲間ができた</c:v>
                </c:pt>
                <c:pt idx="2">
                  <c:v>建築の様々な情報が得られる</c:v>
                </c:pt>
                <c:pt idx="3">
                  <c:v>仕事とは違う活動ができる</c:v>
                </c:pt>
                <c:pt idx="4">
                  <c:v>地域貢献ができる</c:v>
                </c:pt>
                <c:pt idx="5">
                  <c:v>仕事につながった</c:v>
                </c:pt>
                <c:pt idx="6">
                  <c:v>有名建築家に会える</c:v>
                </c:pt>
              </c:strCache>
            </c:strRef>
          </c:cat>
          <c:val>
            <c:numRef>
              <c:f>'7入会してよかったこと (2)'!$D$10:$D$16</c:f>
              <c:numCache>
                <c:formatCode>General</c:formatCode>
                <c:ptCount val="7"/>
                <c:pt idx="0">
                  <c:v>146</c:v>
                </c:pt>
                <c:pt idx="1">
                  <c:v>128</c:v>
                </c:pt>
                <c:pt idx="2">
                  <c:v>102</c:v>
                </c:pt>
                <c:pt idx="3">
                  <c:v>86</c:v>
                </c:pt>
                <c:pt idx="4">
                  <c:v>66</c:v>
                </c:pt>
                <c:pt idx="5">
                  <c:v>36</c:v>
                </c:pt>
                <c:pt idx="6">
                  <c:v>23</c:v>
                </c:pt>
              </c:numCache>
            </c:numRef>
          </c:val>
          <c:extLst>
            <c:ext xmlns:c16="http://schemas.microsoft.com/office/drawing/2014/chart" uri="{C3380CC4-5D6E-409C-BE32-E72D297353CC}">
              <c16:uniqueId val="{00000001-9857-4724-953B-B02649BF0310}"/>
            </c:ext>
          </c:extLst>
        </c:ser>
        <c:dLbls>
          <c:showLegendKey val="0"/>
          <c:showVal val="0"/>
          <c:showCatName val="0"/>
          <c:showSerName val="0"/>
          <c:showPercent val="0"/>
          <c:showBubbleSize val="0"/>
        </c:dLbls>
        <c:gapWidth val="150"/>
        <c:overlap val="100"/>
        <c:axId val="995597008"/>
        <c:axId val="696996784"/>
      </c:barChart>
      <c:catAx>
        <c:axId val="995597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ea"/>
                <a:ea typeface="+mn-ea"/>
                <a:cs typeface="+mn-cs"/>
              </a:defRPr>
            </a:pPr>
            <a:endParaRPr lang="ja-JP"/>
          </a:p>
        </c:txPr>
        <c:crossAx val="696996784"/>
        <c:crosses val="autoZero"/>
        <c:auto val="1"/>
        <c:lblAlgn val="ctr"/>
        <c:lblOffset val="100"/>
        <c:noMultiLvlLbl val="0"/>
      </c:catAx>
      <c:valAx>
        <c:axId val="6969967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995597008"/>
        <c:crosses val="autoZero"/>
        <c:crossBetween val="between"/>
      </c:valAx>
      <c:spPr>
        <a:noFill/>
        <a:ln>
          <a:noFill/>
        </a:ln>
        <a:effectLst/>
      </c:spPr>
    </c:plotArea>
    <c:legend>
      <c:legendPos val="b"/>
      <c:layout>
        <c:manualLayout>
          <c:xMode val="edge"/>
          <c:yMode val="edge"/>
          <c:x val="0.75859412690747374"/>
          <c:y val="0.74176313426338369"/>
          <c:w val="0.16033049047353187"/>
          <c:h val="8.371719160104987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84406413585496"/>
          <c:y val="0.10703697929767612"/>
          <c:w val="0.67518179704298908"/>
          <c:h val="0.78592604140464772"/>
        </c:manualLayout>
      </c:layout>
      <c:pieChart>
        <c:varyColors val="1"/>
        <c:ser>
          <c:idx val="0"/>
          <c:order val="0"/>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3836-469A-AD35-686120B28EF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3836-469A-AD35-686120B28EF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3836-469A-AD35-686120B28EFE}"/>
              </c:ext>
            </c:extLst>
          </c:dPt>
          <c:dPt>
            <c:idx val="3"/>
            <c:bubble3D val="0"/>
            <c:spPr>
              <a:solidFill>
                <a:srgbClr val="A5A5A5">
                  <a:lumMod val="20000"/>
                  <a:lumOff val="80000"/>
                </a:srgbClr>
              </a:solidFill>
              <a:ln w="19050">
                <a:solidFill>
                  <a:schemeClr val="lt1"/>
                </a:solidFill>
              </a:ln>
              <a:effectLst/>
            </c:spPr>
            <c:extLst>
              <c:ext xmlns:c16="http://schemas.microsoft.com/office/drawing/2014/chart" uri="{C3380CC4-5D6E-409C-BE32-E72D297353CC}">
                <c16:uniqueId val="{00000007-3836-469A-AD35-686120B28EFE}"/>
              </c:ext>
            </c:extLst>
          </c:dPt>
          <c:dPt>
            <c:idx val="4"/>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9-3836-469A-AD35-686120B28EFE}"/>
              </c:ext>
            </c:extLst>
          </c:dPt>
          <c:dLbls>
            <c:dLbl>
              <c:idx val="0"/>
              <c:layout>
                <c:manualLayout>
                  <c:x val="-7.956809662172884E-2"/>
                  <c:y val="3.2011339302024633E-3"/>
                </c:manualLayout>
              </c:layout>
              <c:tx>
                <c:rich>
                  <a:bodyPr/>
                  <a:lstStyle/>
                  <a:p>
                    <a:fld id="{42B23333-5412-4C3E-B610-3F637E7C6335}" type="CATEGORYNAME">
                      <a:rPr lang="ja-JP" altLang="en-US" smtClean="0"/>
                      <a:pPr/>
                      <a:t>[分類名]</a:t>
                    </a:fld>
                    <a:endParaRPr lang="ja-JP" altLang="en-US" baseline="0" dirty="0"/>
                  </a:p>
                  <a:p>
                    <a:r>
                      <a:rPr lang="ja-JP" altLang="en-US" baseline="0" dirty="0"/>
                      <a:t> </a:t>
                    </a:r>
                    <a:fld id="{6646832F-5DA0-4125-83D1-E0D731E10752}"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36-469A-AD35-686120B28EFE}"/>
                </c:ext>
              </c:extLst>
            </c:dLbl>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0BC90F04-F336-4A2D-B046-329421418C41}" type="CATEGORYNAME">
                      <a:rPr lang="ja-JP" altLang="en-US" smtClean="0">
                        <a:solidFill>
                          <a:schemeClr val="bg1"/>
                        </a:solidFill>
                      </a:rPr>
                      <a:pPr>
                        <a:defRPr sz="1200" b="1">
                          <a:solidFill>
                            <a:schemeClr val="bg1"/>
                          </a:solidFill>
                        </a:defRPr>
                      </a:pPr>
                      <a:t>[分類名]</a:t>
                    </a:fld>
                    <a:endParaRPr lang="ja-JP" altLang="en-US">
                      <a:solidFill>
                        <a:schemeClr val="bg1"/>
                      </a:solidFill>
                    </a:endParaRPr>
                  </a:p>
                  <a:p>
                    <a:pPr>
                      <a:defRPr sz="1200" b="1">
                        <a:solidFill>
                          <a:schemeClr val="bg1"/>
                        </a:solidFill>
                      </a:defRPr>
                    </a:pPr>
                    <a:r>
                      <a:rPr lang="ja-JP" altLang="en-US" baseline="0">
                        <a:solidFill>
                          <a:schemeClr val="bg1"/>
                        </a:solidFill>
                      </a:rPr>
                      <a:t> </a:t>
                    </a:r>
                    <a:fld id="{DAF94A98-5DC2-4489-B7C8-6F9D7A432389}" type="VALUE">
                      <a:rPr lang="en-US" altLang="ja-JP" baseline="0">
                        <a:solidFill>
                          <a:schemeClr val="bg1"/>
                        </a:solidFill>
                      </a:rPr>
                      <a:pPr>
                        <a:defRPr sz="1200" b="1">
                          <a:solidFill>
                            <a:schemeClr val="bg1"/>
                          </a:solidFill>
                        </a:defRPr>
                      </a:pPr>
                      <a:t>[値]</a:t>
                    </a:fld>
                    <a:endParaRPr lang="ja-JP" alt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36-469A-AD35-686120B28EFE}"/>
                </c:ext>
              </c:extLst>
            </c:dLbl>
            <c:dLbl>
              <c:idx val="2"/>
              <c:layout>
                <c:manualLayout>
                  <c:x val="-4.0218844654585272E-2"/>
                  <c:y val="-0.17714974644912287"/>
                </c:manualLayout>
              </c:layout>
              <c:tx>
                <c:rich>
                  <a:bodyPr/>
                  <a:lstStyle/>
                  <a:p>
                    <a:fld id="{0F7B63E1-CB12-4C46-901E-A2BC53FF9392}" type="CATEGORYNAME">
                      <a:rPr lang="ja-JP" altLang="en-US" smtClean="0"/>
                      <a:pPr/>
                      <a:t>[分類名]</a:t>
                    </a:fld>
                    <a:endParaRPr lang="ja-JP" altLang="en-US"/>
                  </a:p>
                  <a:p>
                    <a:fld id="{AB094058-75FA-4E5C-9DE8-9F1466A2F53A}" type="VALUE">
                      <a:rPr lang="en-US" altLang="ja-JP" baseline="0" smtClean="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836-469A-AD35-686120B28EFE}"/>
                </c:ext>
              </c:extLst>
            </c:dLbl>
            <c:dLbl>
              <c:idx val="3"/>
              <c:layout>
                <c:manualLayout>
                  <c:x val="1.2817712633135308E-2"/>
                  <c:y val="-9.1086114109543304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D11B6BC8-F516-4B72-AAAF-9F569D46B58C}" type="CATEGORYNAME">
                      <a:rPr lang="ja-JP" altLang="en-US" smtClean="0"/>
                      <a:pPr>
                        <a:defRPr sz="1200" b="1"/>
                      </a:pPr>
                      <a:t>[分類名]</a:t>
                    </a:fld>
                    <a:r>
                      <a:rPr lang="ja-JP" altLang="en-US" baseline="0" dirty="0"/>
                      <a:t> </a:t>
                    </a:r>
                    <a:fld id="{C34D1BFD-F460-4B10-BB98-2D20E0C07546}" type="VALUE">
                      <a:rPr lang="en-US" altLang="ja-JP" baseline="0"/>
                      <a:pPr>
                        <a:defRPr sz="1200" b="1"/>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5945194906752239"/>
                      <c:h val="0.28980049855945822"/>
                    </c:manualLayout>
                  </c15:layout>
                  <c15:dlblFieldTable/>
                  <c15:showDataLabelsRange val="0"/>
                </c:ext>
                <c:ext xmlns:c16="http://schemas.microsoft.com/office/drawing/2014/chart" uri="{C3380CC4-5D6E-409C-BE32-E72D297353CC}">
                  <c16:uniqueId val="{00000007-3836-469A-AD35-686120B28EFE}"/>
                </c:ext>
              </c:extLst>
            </c:dLbl>
            <c:dLbl>
              <c:idx val="4"/>
              <c:layout>
                <c:manualLayout>
                  <c:x val="0.24828988712038436"/>
                  <c:y val="8.7772091542350369E-2"/>
                </c:manualLayout>
              </c:layout>
              <c:tx>
                <c:rich>
                  <a:bodyPr/>
                  <a:lstStyle/>
                  <a:p>
                    <a:fld id="{416C8291-4E3E-4B3E-96CA-43CF974F3463}" type="CATEGORYNAME">
                      <a:rPr lang="ja-JP" altLang="en-US" smtClean="0"/>
                      <a:pPr/>
                      <a:t>[分類名]</a:t>
                    </a:fld>
                    <a:r>
                      <a:rPr lang="ja-JP" altLang="en-US" baseline="0" dirty="0"/>
                      <a:t> </a:t>
                    </a:r>
                    <a:fld id="{AA1FC166-5A40-45AF-B201-9409E4945FCD}" type="VALUE">
                      <a:rPr lang="en-US" altLang="ja-JP" baseline="0"/>
                      <a:pPr/>
                      <a:t>[値]</a:t>
                    </a:fld>
                    <a:endParaRPr lang="ja-JP" alt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836-469A-AD35-686120B28E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'９大会について感想 (2)'!$C$3:$C$7</c:f>
              <c:strCache>
                <c:ptCount val="5"/>
                <c:pt idx="0">
                  <c:v>期待以上</c:v>
                </c:pt>
                <c:pt idx="1">
                  <c:v>期待通り</c:v>
                </c:pt>
                <c:pt idx="2">
                  <c:v>普通</c:v>
                </c:pt>
                <c:pt idx="3">
                  <c:v>あまり良くなかった</c:v>
                </c:pt>
                <c:pt idx="4">
                  <c:v>参加したことが無い</c:v>
                </c:pt>
              </c:strCache>
            </c:strRef>
          </c:cat>
          <c:val>
            <c:numRef>
              <c:f>'９大会について感想 (2)'!$D$3:$D$7</c:f>
              <c:numCache>
                <c:formatCode>General</c:formatCode>
                <c:ptCount val="5"/>
                <c:pt idx="0">
                  <c:v>36</c:v>
                </c:pt>
                <c:pt idx="1">
                  <c:v>87</c:v>
                </c:pt>
                <c:pt idx="2">
                  <c:v>92</c:v>
                </c:pt>
                <c:pt idx="3">
                  <c:v>2</c:v>
                </c:pt>
                <c:pt idx="4">
                  <c:v>137</c:v>
                </c:pt>
              </c:numCache>
            </c:numRef>
          </c:val>
          <c:extLst>
            <c:ext xmlns:c16="http://schemas.microsoft.com/office/drawing/2014/chart" uri="{C3380CC4-5D6E-409C-BE32-E72D297353CC}">
              <c16:uniqueId val="{0000000A-3836-469A-AD35-686120B28E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'９大会について感想 (2)'!$P$3</c:f>
              <c:strCache>
                <c:ptCount val="1"/>
                <c:pt idx="0">
                  <c:v>期待以上</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(2)'!$Q$2:$Y$2</c:f>
              <c:strCache>
                <c:ptCount val="9"/>
                <c:pt idx="0">
                  <c:v>全体</c:v>
                </c:pt>
                <c:pt idx="1">
                  <c:v>女性</c:v>
                </c:pt>
                <c:pt idx="2">
                  <c:v>青年</c:v>
                </c:pt>
                <c:pt idx="3">
                  <c:v>20代</c:v>
                </c:pt>
                <c:pt idx="4">
                  <c:v>30代</c:v>
                </c:pt>
                <c:pt idx="5">
                  <c:v>40代</c:v>
                </c:pt>
                <c:pt idx="6">
                  <c:v>50代</c:v>
                </c:pt>
                <c:pt idx="7">
                  <c:v>60代</c:v>
                </c:pt>
                <c:pt idx="8">
                  <c:v>合計</c:v>
                </c:pt>
              </c:strCache>
            </c:strRef>
          </c:cat>
          <c:val>
            <c:numRef>
              <c:f>'９大会について感想 (2)'!$Q$3:$Y$3</c:f>
              <c:numCache>
                <c:formatCode>General</c:formatCode>
                <c:ptCount val="9"/>
                <c:pt idx="0">
                  <c:v>36</c:v>
                </c:pt>
                <c:pt idx="1">
                  <c:v>13</c:v>
                </c:pt>
                <c:pt idx="2">
                  <c:v>23</c:v>
                </c:pt>
                <c:pt idx="3">
                  <c:v>0</c:v>
                </c:pt>
                <c:pt idx="4">
                  <c:v>9</c:v>
                </c:pt>
                <c:pt idx="5">
                  <c:v>17</c:v>
                </c:pt>
                <c:pt idx="6">
                  <c:v>6</c:v>
                </c:pt>
                <c:pt idx="7">
                  <c:v>4</c:v>
                </c:pt>
                <c:pt idx="8">
                  <c:v>36</c:v>
                </c:pt>
              </c:numCache>
            </c:numRef>
          </c:val>
          <c:extLst>
            <c:ext xmlns:c16="http://schemas.microsoft.com/office/drawing/2014/chart" uri="{C3380CC4-5D6E-409C-BE32-E72D297353CC}">
              <c16:uniqueId val="{00000000-FC68-47EB-B8A1-7F730E3F1C5F}"/>
            </c:ext>
          </c:extLst>
        </c:ser>
        <c:ser>
          <c:idx val="1"/>
          <c:order val="1"/>
          <c:tx>
            <c:strRef>
              <c:f>'９大会について感想 (2)'!$P$4</c:f>
              <c:strCache>
                <c:ptCount val="1"/>
                <c:pt idx="0">
                  <c:v>期待通り</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(2)'!$Q$2:$Y$2</c:f>
              <c:strCache>
                <c:ptCount val="9"/>
                <c:pt idx="0">
                  <c:v>全体</c:v>
                </c:pt>
                <c:pt idx="1">
                  <c:v>女性</c:v>
                </c:pt>
                <c:pt idx="2">
                  <c:v>青年</c:v>
                </c:pt>
                <c:pt idx="3">
                  <c:v>20代</c:v>
                </c:pt>
                <c:pt idx="4">
                  <c:v>30代</c:v>
                </c:pt>
                <c:pt idx="5">
                  <c:v>40代</c:v>
                </c:pt>
                <c:pt idx="6">
                  <c:v>50代</c:v>
                </c:pt>
                <c:pt idx="7">
                  <c:v>60代</c:v>
                </c:pt>
                <c:pt idx="8">
                  <c:v>合計</c:v>
                </c:pt>
              </c:strCache>
            </c:strRef>
          </c:cat>
          <c:val>
            <c:numRef>
              <c:f>'９大会について感想 (2)'!$Q$4:$Y$4</c:f>
              <c:numCache>
                <c:formatCode>General</c:formatCode>
                <c:ptCount val="9"/>
                <c:pt idx="0">
                  <c:v>87</c:v>
                </c:pt>
                <c:pt idx="1">
                  <c:v>38</c:v>
                </c:pt>
                <c:pt idx="2">
                  <c:v>49</c:v>
                </c:pt>
                <c:pt idx="3">
                  <c:v>0</c:v>
                </c:pt>
                <c:pt idx="4">
                  <c:v>17</c:v>
                </c:pt>
                <c:pt idx="5">
                  <c:v>43</c:v>
                </c:pt>
                <c:pt idx="6">
                  <c:v>17</c:v>
                </c:pt>
                <c:pt idx="7">
                  <c:v>10</c:v>
                </c:pt>
                <c:pt idx="8">
                  <c:v>87</c:v>
                </c:pt>
              </c:numCache>
            </c:numRef>
          </c:val>
          <c:extLst>
            <c:ext xmlns:c16="http://schemas.microsoft.com/office/drawing/2014/chart" uri="{C3380CC4-5D6E-409C-BE32-E72D297353CC}">
              <c16:uniqueId val="{00000001-FC68-47EB-B8A1-7F730E3F1C5F}"/>
            </c:ext>
          </c:extLst>
        </c:ser>
        <c:ser>
          <c:idx val="2"/>
          <c:order val="2"/>
          <c:tx>
            <c:strRef>
              <c:f>'９大会について感想 (2)'!$P$5</c:f>
              <c:strCache>
                <c:ptCount val="1"/>
                <c:pt idx="0">
                  <c:v>普通</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(2)'!$Q$2:$Y$2</c:f>
              <c:strCache>
                <c:ptCount val="9"/>
                <c:pt idx="0">
                  <c:v>全体</c:v>
                </c:pt>
                <c:pt idx="1">
                  <c:v>女性</c:v>
                </c:pt>
                <c:pt idx="2">
                  <c:v>青年</c:v>
                </c:pt>
                <c:pt idx="3">
                  <c:v>20代</c:v>
                </c:pt>
                <c:pt idx="4">
                  <c:v>30代</c:v>
                </c:pt>
                <c:pt idx="5">
                  <c:v>40代</c:v>
                </c:pt>
                <c:pt idx="6">
                  <c:v>50代</c:v>
                </c:pt>
                <c:pt idx="7">
                  <c:v>60代</c:v>
                </c:pt>
                <c:pt idx="8">
                  <c:v>合計</c:v>
                </c:pt>
              </c:strCache>
            </c:strRef>
          </c:cat>
          <c:val>
            <c:numRef>
              <c:f>'９大会について感想 (2)'!$Q$5:$Y$5</c:f>
              <c:numCache>
                <c:formatCode>General</c:formatCode>
                <c:ptCount val="9"/>
                <c:pt idx="0">
                  <c:v>92</c:v>
                </c:pt>
                <c:pt idx="1">
                  <c:v>51</c:v>
                </c:pt>
                <c:pt idx="2">
                  <c:v>41</c:v>
                </c:pt>
                <c:pt idx="3">
                  <c:v>0</c:v>
                </c:pt>
                <c:pt idx="4">
                  <c:v>12</c:v>
                </c:pt>
                <c:pt idx="5">
                  <c:v>40</c:v>
                </c:pt>
                <c:pt idx="6">
                  <c:v>29</c:v>
                </c:pt>
                <c:pt idx="7">
                  <c:v>11</c:v>
                </c:pt>
                <c:pt idx="8">
                  <c:v>92</c:v>
                </c:pt>
              </c:numCache>
            </c:numRef>
          </c:val>
          <c:extLst>
            <c:ext xmlns:c16="http://schemas.microsoft.com/office/drawing/2014/chart" uri="{C3380CC4-5D6E-409C-BE32-E72D297353CC}">
              <c16:uniqueId val="{00000002-FC68-47EB-B8A1-7F730E3F1C5F}"/>
            </c:ext>
          </c:extLst>
        </c:ser>
        <c:ser>
          <c:idx val="3"/>
          <c:order val="3"/>
          <c:tx>
            <c:strRef>
              <c:f>'９大会について感想 (2)'!$P$6</c:f>
              <c:strCache>
                <c:ptCount val="1"/>
                <c:pt idx="0">
                  <c:v>あまり良くなかった</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(2)'!$Q$2:$Y$2</c:f>
              <c:strCache>
                <c:ptCount val="9"/>
                <c:pt idx="0">
                  <c:v>全体</c:v>
                </c:pt>
                <c:pt idx="1">
                  <c:v>女性</c:v>
                </c:pt>
                <c:pt idx="2">
                  <c:v>青年</c:v>
                </c:pt>
                <c:pt idx="3">
                  <c:v>20代</c:v>
                </c:pt>
                <c:pt idx="4">
                  <c:v>30代</c:v>
                </c:pt>
                <c:pt idx="5">
                  <c:v>40代</c:v>
                </c:pt>
                <c:pt idx="6">
                  <c:v>50代</c:v>
                </c:pt>
                <c:pt idx="7">
                  <c:v>60代</c:v>
                </c:pt>
                <c:pt idx="8">
                  <c:v>合計</c:v>
                </c:pt>
              </c:strCache>
            </c:strRef>
          </c:cat>
          <c:val>
            <c:numRef>
              <c:f>'９大会について感想 (2)'!$Q$6:$Y$6</c:f>
              <c:numCache>
                <c:formatCode>General</c:formatCode>
                <c:ptCount val="9"/>
                <c:pt idx="0">
                  <c:v>2</c:v>
                </c:pt>
                <c:pt idx="1">
                  <c:v>1</c:v>
                </c:pt>
                <c:pt idx="2">
                  <c:v>1</c:v>
                </c:pt>
                <c:pt idx="3">
                  <c:v>0</c:v>
                </c:pt>
                <c:pt idx="4">
                  <c:v>0</c:v>
                </c:pt>
                <c:pt idx="5">
                  <c:v>2</c:v>
                </c:pt>
                <c:pt idx="6">
                  <c:v>0</c:v>
                </c:pt>
                <c:pt idx="7">
                  <c:v>0</c:v>
                </c:pt>
                <c:pt idx="8">
                  <c:v>2</c:v>
                </c:pt>
              </c:numCache>
            </c:numRef>
          </c:val>
          <c:extLst>
            <c:ext xmlns:c16="http://schemas.microsoft.com/office/drawing/2014/chart" uri="{C3380CC4-5D6E-409C-BE32-E72D297353CC}">
              <c16:uniqueId val="{00000003-FC68-47EB-B8A1-7F730E3F1C5F}"/>
            </c:ext>
          </c:extLst>
        </c:ser>
        <c:ser>
          <c:idx val="4"/>
          <c:order val="4"/>
          <c:tx>
            <c:strRef>
              <c:f>'９大会について感想 (2)'!$P$7</c:f>
              <c:strCache>
                <c:ptCount val="1"/>
                <c:pt idx="0">
                  <c:v>参加したことが無い</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'９大会について感想 (2)'!$Q$2:$Y$2</c:f>
              <c:strCache>
                <c:ptCount val="9"/>
                <c:pt idx="0">
                  <c:v>全体</c:v>
                </c:pt>
                <c:pt idx="1">
                  <c:v>女性</c:v>
                </c:pt>
                <c:pt idx="2">
                  <c:v>青年</c:v>
                </c:pt>
                <c:pt idx="3">
                  <c:v>20代</c:v>
                </c:pt>
                <c:pt idx="4">
                  <c:v>30代</c:v>
                </c:pt>
                <c:pt idx="5">
                  <c:v>40代</c:v>
                </c:pt>
                <c:pt idx="6">
                  <c:v>50代</c:v>
                </c:pt>
                <c:pt idx="7">
                  <c:v>60代</c:v>
                </c:pt>
                <c:pt idx="8">
                  <c:v>合計</c:v>
                </c:pt>
              </c:strCache>
            </c:strRef>
          </c:cat>
          <c:val>
            <c:numRef>
              <c:f>'９大会について感想 (2)'!$Q$7:$Y$7</c:f>
              <c:numCache>
                <c:formatCode>General</c:formatCode>
                <c:ptCount val="9"/>
                <c:pt idx="0">
                  <c:v>137</c:v>
                </c:pt>
                <c:pt idx="1">
                  <c:v>67</c:v>
                </c:pt>
                <c:pt idx="2">
                  <c:v>70</c:v>
                </c:pt>
                <c:pt idx="3">
                  <c:v>3</c:v>
                </c:pt>
                <c:pt idx="4">
                  <c:v>44</c:v>
                </c:pt>
                <c:pt idx="5">
                  <c:v>61</c:v>
                </c:pt>
                <c:pt idx="6">
                  <c:v>25</c:v>
                </c:pt>
                <c:pt idx="7">
                  <c:v>4</c:v>
                </c:pt>
                <c:pt idx="8">
                  <c:v>137</c:v>
                </c:pt>
              </c:numCache>
            </c:numRef>
          </c:val>
          <c:extLst>
            <c:ext xmlns:c16="http://schemas.microsoft.com/office/drawing/2014/chart" uri="{C3380CC4-5D6E-409C-BE32-E72D297353CC}">
              <c16:uniqueId val="{00000004-FC68-47EB-B8A1-7F730E3F1C5F}"/>
            </c:ext>
          </c:extLst>
        </c:ser>
        <c:dLbls>
          <c:showLegendKey val="0"/>
          <c:showVal val="0"/>
          <c:showCatName val="0"/>
          <c:showSerName val="0"/>
          <c:showPercent val="0"/>
          <c:showBubbleSize val="0"/>
        </c:dLbls>
        <c:gapWidth val="150"/>
        <c:overlap val="100"/>
        <c:axId val="743628191"/>
        <c:axId val="547082975"/>
      </c:barChart>
      <c:catAx>
        <c:axId val="7436281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547082975"/>
        <c:crosses val="autoZero"/>
        <c:auto val="1"/>
        <c:lblAlgn val="ctr"/>
        <c:lblOffset val="100"/>
        <c:noMultiLvlLbl val="0"/>
      </c:catAx>
      <c:valAx>
        <c:axId val="54708297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743628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ja-JP" altLang="en-US" b="1" dirty="0">
                <a:solidFill>
                  <a:schemeClr val="tx1"/>
                </a:solidFill>
              </a:rPr>
              <a:t>女性全体</a:t>
            </a:r>
          </a:p>
        </c:rich>
      </c:tx>
      <c:layout>
        <c:manualLayout>
          <c:xMode val="edge"/>
          <c:yMode val="edge"/>
          <c:x val="0.40933472367241114"/>
          <c:y val="0.10247052889017455"/>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ja-JP"/>
        </a:p>
      </c:txPr>
    </c:title>
    <c:autoTitleDeleted val="0"/>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2020-4F05-AF2A-7C121F23D89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020-4F05-AF2A-7C121F23D899}"/>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020-4F05-AF2A-7C121F23D899}"/>
              </c:ext>
            </c:extLst>
          </c:dPt>
          <c:dPt>
            <c:idx val="3"/>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7-2020-4F05-AF2A-7C121F23D899}"/>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2020-4F05-AF2A-7C121F23D899}"/>
              </c:ext>
            </c:extLst>
          </c:dPt>
          <c:dLbls>
            <c:dLbl>
              <c:idx val="0"/>
              <c:layout>
                <c:manualLayout>
                  <c:x val="-0.14439936384617899"/>
                  <c:y val="0.21028841165600018"/>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FEBA4B9A-2AB3-4DE8-9206-91350AE5EC49}" type="CATEGORYNAME">
                      <a:rPr lang="ja-JP" altLang="en-US" smtClean="0">
                        <a:solidFill>
                          <a:schemeClr val="bg1"/>
                        </a:solidFill>
                      </a:rPr>
                      <a:pPr>
                        <a:defRPr sz="1200" b="1">
                          <a:solidFill>
                            <a:schemeClr val="bg1"/>
                          </a:solidFill>
                        </a:defRPr>
                      </a:pPr>
                      <a:t>[分類名]</a:t>
                    </a:fld>
                    <a:endParaRPr lang="ja-JP" altLang="en-US" baseline="0" dirty="0">
                      <a:solidFill>
                        <a:schemeClr val="bg1"/>
                      </a:solidFill>
                    </a:endParaRPr>
                  </a:p>
                  <a:p>
                    <a:pPr>
                      <a:defRPr sz="1200" b="1">
                        <a:solidFill>
                          <a:schemeClr val="bg1"/>
                        </a:solidFill>
                      </a:defRPr>
                    </a:pPr>
                    <a:r>
                      <a:rPr lang="ja-JP" altLang="en-US" baseline="0" dirty="0">
                        <a:solidFill>
                          <a:schemeClr val="bg1"/>
                        </a:solidFill>
                      </a:rPr>
                      <a:t> </a:t>
                    </a:r>
                    <a:fld id="{880FCE44-37C6-40EB-A483-C25938885BBB}" type="VALUE">
                      <a:rPr lang="en-US" altLang="ja-JP" baseline="0">
                        <a:solidFill>
                          <a:schemeClr val="bg1"/>
                        </a:solidFill>
                      </a:rPr>
                      <a:pPr>
                        <a:defRPr sz="1200" b="1">
                          <a:solidFill>
                            <a:schemeClr val="bg1"/>
                          </a:solidFill>
                        </a:defRPr>
                      </a:pPr>
                      <a:t>[値]</a:t>
                    </a:fld>
                    <a:endParaRPr lang="ja-JP" alt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20-4F05-AF2A-7C121F23D899}"/>
                </c:ext>
              </c:extLst>
            </c:dLbl>
            <c:dLbl>
              <c:idx val="1"/>
              <c:layout>
                <c:manualLayout>
                  <c:x val="-0.14434593650528998"/>
                  <c:y val="-0.2141646007205509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6F37E251-FDBD-415D-A2EF-DF7EA62732B7}" type="CATEGORYNAME">
                      <a:rPr lang="ja-JP" altLang="en-US" smtClean="0">
                        <a:solidFill>
                          <a:schemeClr val="bg1"/>
                        </a:solidFill>
                      </a:rPr>
                      <a:pPr>
                        <a:defRPr sz="1200" b="1">
                          <a:solidFill>
                            <a:schemeClr val="bg1"/>
                          </a:solidFill>
                        </a:defRPr>
                      </a:pPr>
                      <a:t>[分類名]</a:t>
                    </a:fld>
                    <a:endParaRPr lang="ja-JP" altLang="en-US" baseline="0" dirty="0">
                      <a:solidFill>
                        <a:schemeClr val="bg1"/>
                      </a:solidFill>
                    </a:endParaRPr>
                  </a:p>
                  <a:p>
                    <a:pPr>
                      <a:defRPr sz="1200" b="1">
                        <a:solidFill>
                          <a:schemeClr val="bg1"/>
                        </a:solidFill>
                      </a:defRPr>
                    </a:pPr>
                    <a:r>
                      <a:rPr lang="ja-JP" altLang="en-US" baseline="0" dirty="0">
                        <a:solidFill>
                          <a:schemeClr val="bg1"/>
                        </a:solidFill>
                      </a:rPr>
                      <a:t> </a:t>
                    </a:r>
                    <a:fld id="{C13022AF-35E6-48B2-B9CF-00216F8C0B9D}" type="VALUE">
                      <a:rPr lang="en-US" altLang="ja-JP" baseline="0">
                        <a:solidFill>
                          <a:schemeClr val="bg1"/>
                        </a:solidFill>
                      </a:rPr>
                      <a:pPr>
                        <a:defRPr sz="1200" b="1">
                          <a:solidFill>
                            <a:schemeClr val="bg1"/>
                          </a:solidFill>
                        </a:defRPr>
                      </a:pPr>
                      <a:t>[値]</a:t>
                    </a:fld>
                    <a:endParaRPr lang="ja-JP" alt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20-4F05-AF2A-7C121F23D899}"/>
                </c:ext>
              </c:extLst>
            </c:dLbl>
            <c:dLbl>
              <c:idx val="3"/>
              <c:tx>
                <c:rich>
                  <a:bodyPr/>
                  <a:lstStyle/>
                  <a:p>
                    <a:fld id="{ED166349-221F-4D4A-8719-F7EA193AE8E5}" type="CATEGORYNAME">
                      <a:rPr lang="ja-JP" altLang="en-US" smtClean="0"/>
                      <a:pPr/>
                      <a:t>[分類名]</a:t>
                    </a:fld>
                    <a:endParaRPr lang="ja-JP" altLang="en-US" baseline="0"/>
                  </a:p>
                  <a:p>
                    <a:r>
                      <a:rPr lang="ja-JP" altLang="en-US" baseline="0"/>
                      <a:t> </a:t>
                    </a:r>
                    <a:fld id="{83A19039-122A-4ED0-8B7B-C537ECE1C009}"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20-4F05-AF2A-7C121F23D899}"/>
                </c:ext>
              </c:extLst>
            </c:dLbl>
            <c:dLbl>
              <c:idx val="4"/>
              <c:layout>
                <c:manualLayout>
                  <c:x val="0.1926952619620822"/>
                  <c:y val="0.2360949076121647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D52D7B83-89B6-4391-9563-5CACD5F15DDD}" type="CATEGORYNAME">
                      <a:rPr lang="ja-JP" altLang="en-US" smtClean="0"/>
                      <a:pPr>
                        <a:defRPr sz="1200" b="1"/>
                      </a:pPr>
                      <a:t>[分類名]</a:t>
                    </a:fld>
                    <a:endParaRPr lang="ja-JP" altLang="en-US" baseline="0" dirty="0"/>
                  </a:p>
                  <a:p>
                    <a:pPr>
                      <a:defRPr sz="1200" b="1"/>
                    </a:pPr>
                    <a:r>
                      <a:rPr lang="ja-JP" altLang="en-US" baseline="0" dirty="0"/>
                      <a:t> </a:t>
                    </a:r>
                    <a:fld id="{645C5576-22BB-45E4-A5B2-77EFA8B0C323}" type="VALUE">
                      <a:rPr lang="en-US" altLang="ja-JP" baseline="0"/>
                      <a:pPr>
                        <a:defRPr sz="1200" b="1"/>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1666675110642955"/>
                      <c:h val="0.24827034289525712"/>
                    </c:manualLayout>
                  </c15:layout>
                  <c15:dlblFieldTable/>
                  <c15:showDataLabelsRange val="0"/>
                </c:ext>
                <c:ext xmlns:c16="http://schemas.microsoft.com/office/drawing/2014/chart" uri="{C3380CC4-5D6E-409C-BE32-E72D297353CC}">
                  <c16:uniqueId val="{00000009-2020-4F05-AF2A-7C121F23D8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'９大会について感想 (2)'!$P$11:$P$15</c:f>
              <c:strCache>
                <c:ptCount val="5"/>
                <c:pt idx="0">
                  <c:v>期待以上</c:v>
                </c:pt>
                <c:pt idx="1">
                  <c:v>期待通り</c:v>
                </c:pt>
                <c:pt idx="2">
                  <c:v>普通</c:v>
                </c:pt>
                <c:pt idx="3">
                  <c:v>あまり良くなかった</c:v>
                </c:pt>
                <c:pt idx="4">
                  <c:v>参加したことが無い</c:v>
                </c:pt>
              </c:strCache>
            </c:strRef>
          </c:cat>
          <c:val>
            <c:numRef>
              <c:f>'９大会について感想 (2)'!$Q$11:$Q$15</c:f>
              <c:numCache>
                <c:formatCode>General</c:formatCode>
                <c:ptCount val="5"/>
                <c:pt idx="0">
                  <c:v>35</c:v>
                </c:pt>
                <c:pt idx="1">
                  <c:v>65</c:v>
                </c:pt>
                <c:pt idx="2">
                  <c:v>24</c:v>
                </c:pt>
                <c:pt idx="3">
                  <c:v>2</c:v>
                </c:pt>
                <c:pt idx="4">
                  <c:v>44</c:v>
                </c:pt>
              </c:numCache>
            </c:numRef>
          </c:val>
          <c:extLst>
            <c:ext xmlns:c16="http://schemas.microsoft.com/office/drawing/2014/chart" uri="{C3380CC4-5D6E-409C-BE32-E72D297353CC}">
              <c16:uniqueId val="{0000000A-2020-4F05-AF2A-7C121F23D8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0.56064</cdr:x>
      <cdr:y>0.62856</cdr:y>
    </cdr:from>
    <cdr:to>
      <cdr:x>0.60013</cdr:x>
      <cdr:y>0.68583</cdr:y>
    </cdr:to>
    <cdr:sp macro="" textlink="">
      <cdr:nvSpPr>
        <cdr:cNvPr id="2" name="テキスト ボックス 12">
          <a:extLst xmlns:a="http://schemas.openxmlformats.org/drawingml/2006/main">
            <a:ext uri="{FF2B5EF4-FFF2-40B4-BE49-F238E27FC236}">
              <a16:creationId xmlns:a16="http://schemas.microsoft.com/office/drawing/2014/main" id="{DBD56C2B-DC19-4F5E-0146-ADB8F0662000}"/>
            </a:ext>
          </a:extLst>
        </cdr:cNvPr>
        <cdr:cNvSpPr txBox="1"/>
      </cdr:nvSpPr>
      <cdr:spPr>
        <a:xfrm xmlns:a="http://schemas.openxmlformats.org/drawingml/2006/main">
          <a:off x="5125362" y="3040152"/>
          <a:ext cx="36099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200" b="1" dirty="0"/>
            <a:t>10</a:t>
          </a:r>
        </a:p>
      </cdr:txBody>
    </cdr:sp>
  </cdr:relSizeAnchor>
  <cdr:relSizeAnchor xmlns:cdr="http://schemas.openxmlformats.org/drawingml/2006/chartDrawing">
    <cdr:from>
      <cdr:x>0.56064</cdr:x>
      <cdr:y>0.68029</cdr:y>
    </cdr:from>
    <cdr:to>
      <cdr:x>0.60013</cdr:x>
      <cdr:y>0.73756</cdr:y>
    </cdr:to>
    <cdr:sp macro="" textlink="">
      <cdr:nvSpPr>
        <cdr:cNvPr id="3" name="テキスト ボックス 12">
          <a:extLst xmlns:a="http://schemas.openxmlformats.org/drawingml/2006/main">
            <a:ext uri="{FF2B5EF4-FFF2-40B4-BE49-F238E27FC236}">
              <a16:creationId xmlns:a16="http://schemas.microsoft.com/office/drawing/2014/main" id="{9DD8A755-32AC-606A-7FBD-6B404EC43184}"/>
            </a:ext>
          </a:extLst>
        </cdr:cNvPr>
        <cdr:cNvSpPr txBox="1"/>
      </cdr:nvSpPr>
      <cdr:spPr>
        <a:xfrm xmlns:a="http://schemas.openxmlformats.org/drawingml/2006/main">
          <a:off x="5125362" y="3290377"/>
          <a:ext cx="36099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200" b="1" dirty="0"/>
            <a:t>10</a:t>
          </a:r>
        </a:p>
      </cdr:txBody>
    </cdr:sp>
  </cdr:relSizeAnchor>
  <cdr:relSizeAnchor xmlns:cdr="http://schemas.openxmlformats.org/drawingml/2006/chartDrawing">
    <cdr:from>
      <cdr:x>0.56064</cdr:x>
      <cdr:y>0.73459</cdr:y>
    </cdr:from>
    <cdr:to>
      <cdr:x>0.59048</cdr:x>
      <cdr:y>0.79186</cdr:y>
    </cdr:to>
    <cdr:sp macro="" textlink="">
      <cdr:nvSpPr>
        <cdr:cNvPr id="4" name="テキスト ボックス 12">
          <a:extLst xmlns:a="http://schemas.openxmlformats.org/drawingml/2006/main">
            <a:ext uri="{FF2B5EF4-FFF2-40B4-BE49-F238E27FC236}">
              <a16:creationId xmlns:a16="http://schemas.microsoft.com/office/drawing/2014/main" id="{9DD8A755-32AC-606A-7FBD-6B404EC43184}"/>
            </a:ext>
          </a:extLst>
        </cdr:cNvPr>
        <cdr:cNvSpPr txBox="1"/>
      </cdr:nvSpPr>
      <cdr:spPr>
        <a:xfrm xmlns:a="http://schemas.openxmlformats.org/drawingml/2006/main">
          <a:off x="5125362" y="3552997"/>
          <a:ext cx="27283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200" b="1" dirty="0"/>
            <a:t>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772D8-95C4-43E8-8C2E-BAB342CC1235}" type="datetimeFigureOut">
              <a:rPr kumimoji="1" lang="ja-JP" altLang="en-US" smtClean="0"/>
              <a:t>2023/11/4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23C68-CA6A-4D76-AB9C-72945556F337}" type="slidenum">
              <a:rPr kumimoji="1" lang="ja-JP" altLang="en-US" smtClean="0"/>
              <a:t>‹#›</a:t>
            </a:fld>
            <a:endParaRPr kumimoji="1" lang="ja-JP" altLang="en-US"/>
          </a:p>
        </p:txBody>
      </p:sp>
    </p:spTree>
    <p:extLst>
      <p:ext uri="{BB962C8B-B14F-4D97-AF65-F5344CB8AC3E}">
        <p14:creationId xmlns:p14="http://schemas.microsoft.com/office/powerpoint/2010/main" val="4271264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日本建築士会連合会女性委員会副委員長の石貫方子です。所属は大阪府建築士会です。</a:t>
            </a:r>
            <a:endParaRPr kumimoji="1" lang="en-US" altLang="ja-JP" dirty="0"/>
          </a:p>
          <a:p>
            <a:r>
              <a:rPr kumimoji="1" lang="ja-JP" altLang="en-US" dirty="0"/>
              <a:t>アンケート結果をご報告いたします。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a:t>
            </a:fld>
            <a:endParaRPr kumimoji="1" lang="ja-JP" altLang="en-US"/>
          </a:p>
        </p:txBody>
      </p:sp>
    </p:spTree>
    <p:extLst>
      <p:ext uri="{BB962C8B-B14F-4D97-AF65-F5344CB8AC3E}">
        <p14:creationId xmlns:p14="http://schemas.microsoft.com/office/powerpoint/2010/main" val="6539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次はブロック青年大会についての質問です。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男性全体で参加したことが無い人は</a:t>
            </a:r>
            <a:r>
              <a:rPr kumimoji="1" lang="en-US" altLang="ja-JP" b="0" dirty="0">
                <a:latin typeface="+mn-ea"/>
              </a:rPr>
              <a:t>20</a:t>
            </a:r>
            <a:r>
              <a:rPr kumimoji="1" lang="ja-JP" altLang="en-US" b="0" dirty="0">
                <a:latin typeface="+mn-ea"/>
              </a:rPr>
              <a:t>％と低めです。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そして参加した人の満足度はとても高いことがわかります。</a:t>
            </a:r>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10</a:t>
            </a:fld>
            <a:endParaRPr kumimoji="1" lang="ja-JP" altLang="en-US"/>
          </a:p>
        </p:txBody>
      </p:sp>
    </p:spTree>
    <p:extLst>
      <p:ext uri="{BB962C8B-B14F-4D97-AF65-F5344CB8AC3E}">
        <p14:creationId xmlns:p14="http://schemas.microsoft.com/office/powerpoint/2010/main" val="270636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最後にブロック女性大会についての質問です。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女性全体で約</a:t>
            </a:r>
            <a:r>
              <a:rPr kumimoji="1" lang="en-US" altLang="ja-JP" b="0" dirty="0">
                <a:latin typeface="+mn-ea"/>
              </a:rPr>
              <a:t>42</a:t>
            </a:r>
            <a:r>
              <a:rPr kumimoji="1" lang="ja-JP" altLang="en-US" b="0" dirty="0">
                <a:latin typeface="+mn-ea"/>
              </a:rPr>
              <a:t>％の人が参加したことが無いと回答しています。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参加した人の満足度は高めことがわかります。</a:t>
            </a:r>
            <a:endParaRPr kumimoji="1" lang="en-US" altLang="ja-JP" b="0" dirty="0">
              <a:latin typeface="+mn-ea"/>
            </a:endParaRPr>
          </a:p>
          <a:p>
            <a:endParaRPr kumimoji="1" lang="en-US" altLang="ja-JP" dirty="0"/>
          </a:p>
          <a:p>
            <a:r>
              <a:rPr kumimoji="1" lang="ja-JP" altLang="en-US" dirty="0"/>
              <a:t>以上が建築士会のイベントについての質問ですが、</a:t>
            </a:r>
            <a:endParaRPr kumimoji="1" lang="en-US" altLang="ja-JP" dirty="0"/>
          </a:p>
          <a:p>
            <a:r>
              <a:rPr kumimoji="1" lang="ja-JP" altLang="en-US" dirty="0"/>
              <a:t>年齢が若い人ほど参加経験が低く</a:t>
            </a:r>
            <a:endParaRPr kumimoji="1" lang="en-US" altLang="ja-JP" dirty="0"/>
          </a:p>
          <a:p>
            <a:r>
              <a:rPr kumimoji="1" lang="ja-JP" altLang="en-US" dirty="0"/>
              <a:t>しかしながら参加した人の満足度が高い、という傾向がわかります。</a:t>
            </a:r>
            <a:endParaRPr kumimoji="1" lang="en-US" altLang="ja-JP" dirty="0"/>
          </a:p>
          <a:p>
            <a:r>
              <a:rPr kumimoji="1" lang="ja-JP" altLang="en-US" dirty="0"/>
              <a:t>士会の行事について、今後は平日開催など</a:t>
            </a:r>
            <a:endParaRPr kumimoji="1" lang="en-US" altLang="ja-JP" dirty="0"/>
          </a:p>
          <a:p>
            <a:r>
              <a:rPr kumimoji="1" lang="ja-JP" altLang="en-US" dirty="0"/>
              <a:t>若い人が参加しやすい設定が必要だと思います。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11</a:t>
            </a:fld>
            <a:endParaRPr kumimoji="1" lang="ja-JP" altLang="en-US"/>
          </a:p>
        </p:txBody>
      </p:sp>
    </p:spTree>
    <p:extLst>
      <p:ext uri="{BB962C8B-B14F-4D97-AF65-F5344CB8AC3E}">
        <p14:creationId xmlns:p14="http://schemas.microsoft.com/office/powerpoint/2010/main" val="358327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a:t>
            </a:r>
            <a:r>
              <a:rPr kumimoji="1" lang="ja-JP" altLang="en-US" b="0" dirty="0">
                <a:latin typeface="游ゴシック" panose="020B0400000000000000" pitchFamily="50" charset="-128"/>
                <a:ea typeface="游ゴシック" panose="020B0400000000000000" pitchFamily="50" charset="-128"/>
              </a:rPr>
              <a:t>建築士会事業で楽しかった企画や興味を持った企画は</a:t>
            </a:r>
            <a:r>
              <a:rPr kumimoji="1" lang="ja-JP" altLang="en-US" b="0" dirty="0">
                <a:latin typeface="+mn-ea"/>
              </a:rPr>
              <a:t>？」という質問です。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最も多かった回答は見学会、次に建築士会事業、</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その次が勉強会、セミナー、講習会という回答で、</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実際に建物をみたりリアルで人の話を聞いたりすることが楽しかった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という回答となっています。</a:t>
            </a:r>
            <a:endParaRPr kumimoji="1" lang="en-US" altLang="ja-JP" b="0" dirty="0">
              <a:latin typeface="+mn-ea"/>
            </a:endParaRP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12</a:t>
            </a:fld>
            <a:endParaRPr kumimoji="1" lang="ja-JP" altLang="en-US"/>
          </a:p>
        </p:txBody>
      </p:sp>
    </p:spTree>
    <p:extLst>
      <p:ext uri="{BB962C8B-B14F-4D97-AF65-F5344CB8AC3E}">
        <p14:creationId xmlns:p14="http://schemas.microsoft.com/office/powerpoint/2010/main" val="163426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a:t>
            </a:r>
            <a:r>
              <a:rPr kumimoji="1" lang="ja-JP" altLang="en-US" b="0" dirty="0">
                <a:latin typeface="游ゴシック" panose="020B0400000000000000" pitchFamily="50" charset="-128"/>
                <a:ea typeface="游ゴシック" panose="020B0400000000000000" pitchFamily="50" charset="-128"/>
              </a:rPr>
              <a:t>これから取り組んでみたい活動は？</a:t>
            </a:r>
            <a:r>
              <a:rPr kumimoji="1" lang="ja-JP" altLang="en-US" b="0" dirty="0">
                <a:latin typeface="+mn-ea"/>
              </a:rPr>
              <a:t>」という質問です。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最も多かった回答は子ども、学生対象事業、次に勉強会、セミナー、講習会、</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特になしという回答も</a:t>
            </a:r>
            <a:r>
              <a:rPr kumimoji="1" lang="en-US" altLang="ja-JP" b="0" dirty="0">
                <a:latin typeface="+mn-ea"/>
              </a:rPr>
              <a:t>43</a:t>
            </a:r>
            <a:r>
              <a:rPr kumimoji="1" lang="ja-JP" altLang="en-US" b="0" dirty="0">
                <a:latin typeface="+mn-ea"/>
              </a:rPr>
              <a:t>人みられました。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子どもや、地域貢献活動、空き家など、社会貢献への興味が高いことがわかります。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13</a:t>
            </a:fld>
            <a:endParaRPr kumimoji="1" lang="ja-JP" altLang="en-US"/>
          </a:p>
        </p:txBody>
      </p:sp>
    </p:spTree>
    <p:extLst>
      <p:ext uri="{BB962C8B-B14F-4D97-AF65-F5344CB8AC3E}">
        <p14:creationId xmlns:p14="http://schemas.microsoft.com/office/powerpoint/2010/main" val="70295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a:t>
            </a:r>
            <a:r>
              <a:rPr kumimoji="1" lang="ja-JP" altLang="en-US" b="0" dirty="0">
                <a:latin typeface="游ゴシック" panose="020B0400000000000000" pitchFamily="50" charset="-128"/>
                <a:ea typeface="游ゴシック" panose="020B0400000000000000" pitchFamily="50" charset="-128"/>
              </a:rPr>
              <a:t>これから取り組んでみたい活動は？</a:t>
            </a:r>
            <a:r>
              <a:rPr kumimoji="1" lang="ja-JP" altLang="en-US" b="0" dirty="0">
                <a:latin typeface="+mn-ea"/>
              </a:rPr>
              <a:t>」という質問の自由回答です。</a:t>
            </a:r>
            <a:endParaRPr kumimoji="1" lang="en-US" altLang="ja-JP" b="0" dirty="0">
              <a:latin typeface="+mn-ea"/>
            </a:endParaRPr>
          </a:p>
          <a:p>
            <a:r>
              <a:rPr kumimoji="1" lang="ja-JP" altLang="en-US" dirty="0"/>
              <a:t>若手の応援など士会に対する提言のような意見もあれば、</a:t>
            </a:r>
            <a:endParaRPr kumimoji="1" lang="en-US" altLang="ja-JP" dirty="0"/>
          </a:p>
          <a:p>
            <a:r>
              <a:rPr kumimoji="1" lang="ja-JP" altLang="en-US" dirty="0"/>
              <a:t>仕事の疑問の解決など、士会へのニーズなどもみられます。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14</a:t>
            </a:fld>
            <a:endParaRPr kumimoji="1" lang="ja-JP" altLang="en-US"/>
          </a:p>
        </p:txBody>
      </p:sp>
    </p:spTree>
    <p:extLst>
      <p:ext uri="{BB962C8B-B14F-4D97-AF65-F5344CB8AC3E}">
        <p14:creationId xmlns:p14="http://schemas.microsoft.com/office/powerpoint/2010/main" val="368883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次に「あなたが考える</a:t>
            </a:r>
            <a:r>
              <a:rPr kumimoji="1" lang="ja-JP" altLang="en-US" b="0" dirty="0">
                <a:latin typeface="游ゴシック" panose="020B0400000000000000" pitchFamily="50" charset="-128"/>
                <a:ea typeface="游ゴシック" panose="020B0400000000000000" pitchFamily="50" charset="-128"/>
              </a:rPr>
              <a:t>誰もが参加しやすい建築士会とは？</a:t>
            </a:r>
            <a:r>
              <a:rPr kumimoji="1" lang="ja-JP" altLang="en-US" b="0" dirty="0">
                <a:latin typeface="+mn-ea"/>
              </a:rPr>
              <a:t>」という質問です。</a:t>
            </a:r>
            <a:endParaRPr kumimoji="1" lang="en-US" altLang="ja-JP" b="0" dirty="0">
              <a:latin typeface="+mn-ea"/>
            </a:endParaRPr>
          </a:p>
          <a:p>
            <a:r>
              <a:rPr kumimoji="1" lang="ja-JP" altLang="en-US" dirty="0"/>
              <a:t>会員の平らな関係が最も多くなっています。</a:t>
            </a:r>
            <a:endParaRPr kumimoji="1" lang="en-US" altLang="ja-JP" dirty="0"/>
          </a:p>
          <a:p>
            <a:r>
              <a:rPr kumimoji="1" lang="ja-JP" altLang="en-US" dirty="0"/>
              <a:t>次に多いのが建築士会をもっと知ってもらう、次にイベント研修交流会などの開催となっており、</a:t>
            </a:r>
            <a:endParaRPr kumimoji="1" lang="en-US" altLang="ja-JP" dirty="0"/>
          </a:p>
          <a:p>
            <a:r>
              <a:rPr kumimoji="1" lang="ja-JP" altLang="en-US" dirty="0"/>
              <a:t>負担にならない活動や、参加しやすさ、気軽に参加できるなどの回答は</a:t>
            </a:r>
            <a:endParaRPr kumimoji="1" lang="en-US" altLang="ja-JP" dirty="0"/>
          </a:p>
          <a:p>
            <a:r>
              <a:rPr kumimoji="1" lang="ja-JP" altLang="en-US" dirty="0"/>
              <a:t>現状の士会への要望の現れともとれる回答となっています。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15</a:t>
            </a:fld>
            <a:endParaRPr kumimoji="1" lang="ja-JP" altLang="en-US"/>
          </a:p>
        </p:txBody>
      </p:sp>
    </p:spTree>
    <p:extLst>
      <p:ext uri="{BB962C8B-B14F-4D97-AF65-F5344CB8AC3E}">
        <p14:creationId xmlns:p14="http://schemas.microsoft.com/office/powerpoint/2010/main" val="59902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a:t>
            </a:r>
            <a:r>
              <a:rPr kumimoji="1" lang="ja-JP" altLang="en-US" b="0" dirty="0">
                <a:latin typeface="游ゴシック" panose="020B0400000000000000" pitchFamily="50" charset="-128"/>
                <a:ea typeface="游ゴシック" panose="020B0400000000000000" pitchFamily="50" charset="-128"/>
              </a:rPr>
              <a:t>あなたが考える</a:t>
            </a:r>
            <a:r>
              <a:rPr kumimoji="1" lang="en-US" altLang="ja-JP" b="0" dirty="0">
                <a:latin typeface="游ゴシック" panose="020B0400000000000000" pitchFamily="50" charset="-128"/>
                <a:ea typeface="游ゴシック" panose="020B0400000000000000" pitchFamily="50" charset="-128"/>
              </a:rPr>
              <a:t>『</a:t>
            </a:r>
            <a:r>
              <a:rPr kumimoji="1" lang="ja-JP" altLang="en-US" b="0" dirty="0">
                <a:latin typeface="游ゴシック" panose="020B0400000000000000" pitchFamily="50" charset="-128"/>
                <a:ea typeface="游ゴシック" panose="020B0400000000000000" pitchFamily="50" charset="-128"/>
              </a:rPr>
              <a:t>魅力ある建築士会</a:t>
            </a:r>
            <a:r>
              <a:rPr kumimoji="1" lang="en-US" altLang="ja-JP" b="0" dirty="0">
                <a:latin typeface="游ゴシック" panose="020B0400000000000000" pitchFamily="50" charset="-128"/>
                <a:ea typeface="游ゴシック" panose="020B0400000000000000" pitchFamily="50" charset="-128"/>
              </a:rPr>
              <a:t>』</a:t>
            </a:r>
            <a:r>
              <a:rPr kumimoji="1" lang="ja-JP" altLang="en-US" b="0" dirty="0">
                <a:latin typeface="游ゴシック" panose="020B0400000000000000" pitchFamily="50" charset="-128"/>
                <a:ea typeface="游ゴシック" panose="020B0400000000000000" pitchFamily="50" charset="-128"/>
              </a:rPr>
              <a:t>とは？</a:t>
            </a:r>
            <a:r>
              <a:rPr kumimoji="1" lang="ja-JP" altLang="en-US" b="0" dirty="0">
                <a:latin typeface="+mn-ea"/>
              </a:rPr>
              <a:t>」という質問です。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最も多かった回答は自己研鑽スキルアップ、次に社会貢献地域貢献、</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次が参加するのが楽しい、という回答でした。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16</a:t>
            </a:fld>
            <a:endParaRPr kumimoji="1" lang="ja-JP" altLang="en-US"/>
          </a:p>
        </p:txBody>
      </p:sp>
    </p:spTree>
    <p:extLst>
      <p:ext uri="{BB962C8B-B14F-4D97-AF65-F5344CB8AC3E}">
        <p14:creationId xmlns:p14="http://schemas.microsoft.com/office/powerpoint/2010/main" val="39289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a:t>
            </a:r>
            <a:r>
              <a:rPr kumimoji="1" lang="ja-JP" altLang="en-US" b="0" dirty="0">
                <a:latin typeface="游ゴシック" panose="020B0400000000000000" pitchFamily="50" charset="-128"/>
                <a:ea typeface="游ゴシック" panose="020B0400000000000000" pitchFamily="50" charset="-128"/>
              </a:rPr>
              <a:t>どのようにしたら女性青年の会員が増えると思いますか？</a:t>
            </a:r>
            <a:r>
              <a:rPr kumimoji="1" lang="ja-JP" altLang="en-US" b="0" dirty="0">
                <a:latin typeface="+mn-ea"/>
              </a:rPr>
              <a:t>」という質問です。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この質問は自由回答だったため、多くの意見が寄せられました。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回答のジャンルごとに分けています。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士会の活動に関する回答、イベント・勉強会、士会の環境、</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そして次のページに続きます。</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17</a:t>
            </a:fld>
            <a:endParaRPr kumimoji="1" lang="ja-JP" altLang="en-US"/>
          </a:p>
        </p:txBody>
      </p:sp>
    </p:spTree>
    <p:extLst>
      <p:ext uri="{BB962C8B-B14F-4D97-AF65-F5344CB8AC3E}">
        <p14:creationId xmlns:p14="http://schemas.microsoft.com/office/powerpoint/2010/main" val="357098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次に交流、会員制度、会費についての意見</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そして次のページに続きます。</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18</a:t>
            </a:fld>
            <a:endParaRPr kumimoji="1" lang="ja-JP" altLang="en-US"/>
          </a:p>
        </p:txBody>
      </p:sp>
    </p:spTree>
    <p:extLst>
      <p:ext uri="{BB962C8B-B14F-4D97-AF65-F5344CB8AC3E}">
        <p14:creationId xmlns:p14="http://schemas.microsoft.com/office/powerpoint/2010/main" val="148825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次に特典、士会活動のアピール、学生、建築士受験等について</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意見が寄せられました。</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19</a:t>
            </a:fld>
            <a:endParaRPr kumimoji="1" lang="ja-JP" altLang="en-US"/>
          </a:p>
        </p:txBody>
      </p:sp>
    </p:spTree>
    <p:extLst>
      <p:ext uri="{BB962C8B-B14F-4D97-AF65-F5344CB8AC3E}">
        <p14:creationId xmlns:p14="http://schemas.microsoft.com/office/powerpoint/2010/main" val="211184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このアンケートは今年６月に、全国の建築士会女性・青年会員</a:t>
            </a:r>
            <a:r>
              <a:rPr kumimoji="1" lang="en-US" altLang="ja-JP" dirty="0"/>
              <a:t>354</a:t>
            </a:r>
            <a:r>
              <a:rPr kumimoji="1" lang="ja-JP" altLang="en-US" dirty="0"/>
              <a:t>人と</a:t>
            </a:r>
            <a:endParaRPr kumimoji="1" lang="en-US" altLang="ja-JP" dirty="0"/>
          </a:p>
          <a:p>
            <a:r>
              <a:rPr kumimoji="1" lang="en-US" altLang="ja-JP" dirty="0"/>
              <a:t>47</a:t>
            </a:r>
            <a:r>
              <a:rPr kumimoji="1" lang="ja-JP" altLang="en-US" dirty="0"/>
              <a:t>都道府県事務局に回答いただいた内容をまとめたものです。</a:t>
            </a:r>
            <a:endParaRPr kumimoji="1" lang="en-US" altLang="ja-JP" dirty="0"/>
          </a:p>
          <a:p>
            <a:r>
              <a:rPr kumimoji="1" lang="ja-JP" altLang="en-US" dirty="0"/>
              <a:t>男性</a:t>
            </a:r>
            <a:r>
              <a:rPr kumimoji="1" lang="en-US" altLang="ja-JP" dirty="0"/>
              <a:t>184</a:t>
            </a:r>
            <a:r>
              <a:rPr kumimoji="1" lang="ja-JP" altLang="en-US" dirty="0"/>
              <a:t>人、女性</a:t>
            </a:r>
            <a:r>
              <a:rPr kumimoji="1" lang="en-US" altLang="ja-JP" dirty="0"/>
              <a:t>170</a:t>
            </a:r>
            <a:r>
              <a:rPr kumimoji="1" lang="ja-JP" altLang="en-US" dirty="0"/>
              <a:t>人とほぼ半々で、年齢的には</a:t>
            </a:r>
            <a:r>
              <a:rPr kumimoji="1" lang="en-US" altLang="ja-JP" dirty="0"/>
              <a:t>40</a:t>
            </a:r>
            <a:r>
              <a:rPr kumimoji="1" lang="ja-JP" altLang="en-US" dirty="0"/>
              <a:t>代の方を中心に回答いただいています。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a:t>
            </a:fld>
            <a:endParaRPr kumimoji="1" lang="ja-JP" altLang="en-US"/>
          </a:p>
        </p:txBody>
      </p:sp>
    </p:spTree>
    <p:extLst>
      <p:ext uri="{BB962C8B-B14F-4D97-AF65-F5344CB8AC3E}">
        <p14:creationId xmlns:p14="http://schemas.microsoft.com/office/powerpoint/2010/main" val="95526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会員の皆様に対して最後に自由に意見を記入いただいています。</a:t>
            </a:r>
            <a:endParaRPr kumimoji="1" lang="en-US" altLang="ja-JP" b="0" dirty="0">
              <a:latin typeface="+mn-ea"/>
            </a:endParaRPr>
          </a:p>
          <a:p>
            <a:r>
              <a:rPr kumimoji="1" lang="ja-JP" altLang="en-US" b="0" dirty="0">
                <a:latin typeface="+mn-ea"/>
              </a:rPr>
              <a:t>こちらも項目別にまとめていて、士会の魅力、士会として、交流、入会、</a:t>
            </a:r>
            <a:endParaRPr kumimoji="1" lang="en-US" altLang="ja-JP" b="0" dirty="0">
              <a:latin typeface="+mn-ea"/>
            </a:endParaRPr>
          </a:p>
          <a:p>
            <a:r>
              <a:rPr kumimoji="1" lang="ja-JP" altLang="en-US" b="0" dirty="0">
                <a:latin typeface="+mn-ea"/>
              </a:rPr>
              <a:t>会員制度、連合会、連合会会誌、学生、会費</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20</a:t>
            </a:fld>
            <a:endParaRPr kumimoji="1" lang="ja-JP" altLang="en-US"/>
          </a:p>
        </p:txBody>
      </p:sp>
    </p:spTree>
    <p:extLst>
      <p:ext uri="{BB962C8B-B14F-4D97-AF65-F5344CB8AC3E}">
        <p14:creationId xmlns:p14="http://schemas.microsoft.com/office/powerpoint/2010/main" val="299782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広報、その他についてご意見をいただいています。</a:t>
            </a:r>
            <a:endParaRPr kumimoji="1" lang="en-US" altLang="ja-JP" b="0" dirty="0">
              <a:latin typeface="+mn-ea"/>
            </a:endParaRPr>
          </a:p>
          <a:p>
            <a:r>
              <a:rPr kumimoji="1" lang="ja-JP" altLang="en-US" b="0" dirty="0">
                <a:latin typeface="+mn-ea"/>
              </a:rPr>
              <a:t>ここまでの回答に関してはお手元の冊子に掲載していますので</a:t>
            </a:r>
            <a:endParaRPr kumimoji="1" lang="en-US" altLang="ja-JP" b="0" dirty="0">
              <a:latin typeface="+mn-ea"/>
            </a:endParaRPr>
          </a:p>
          <a:p>
            <a:r>
              <a:rPr kumimoji="1" lang="ja-JP" altLang="en-US" b="0" dirty="0">
                <a:latin typeface="+mn-ea"/>
              </a:rPr>
              <a:t>ご参照ください。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21</a:t>
            </a:fld>
            <a:endParaRPr kumimoji="1" lang="ja-JP" altLang="en-US"/>
          </a:p>
        </p:txBody>
      </p:sp>
    </p:spTree>
    <p:extLst>
      <p:ext uri="{BB962C8B-B14F-4D97-AF65-F5344CB8AC3E}">
        <p14:creationId xmlns:p14="http://schemas.microsoft.com/office/powerpoint/2010/main" val="307567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a:t>
            </a:r>
            <a:r>
              <a:rPr kumimoji="1" lang="en-US" altLang="ja-JP" b="0" dirty="0">
                <a:latin typeface="+mn-ea"/>
              </a:rPr>
              <a:t>47</a:t>
            </a:r>
            <a:r>
              <a:rPr kumimoji="1" lang="ja-JP" altLang="en-US" b="0" dirty="0">
                <a:latin typeface="+mn-ea"/>
              </a:rPr>
              <a:t>都道府県の事務局へのアンケート結果です。</a:t>
            </a:r>
            <a:endParaRPr kumimoji="1" lang="en-US" altLang="ja-JP" b="0" dirty="0">
              <a:latin typeface="+mn-ea"/>
            </a:endParaRPr>
          </a:p>
          <a:p>
            <a:r>
              <a:rPr kumimoji="1" lang="ja-JP" altLang="en-US" b="0" dirty="0">
                <a:latin typeface="+mn-ea"/>
              </a:rPr>
              <a:t>まず最初に会員数などについてのデータをまとめています。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22</a:t>
            </a:fld>
            <a:endParaRPr kumimoji="1" lang="ja-JP" altLang="en-US"/>
          </a:p>
        </p:txBody>
      </p:sp>
    </p:spTree>
    <p:extLst>
      <p:ext uri="{BB962C8B-B14F-4D97-AF65-F5344CB8AC3E}">
        <p14:creationId xmlns:p14="http://schemas.microsoft.com/office/powerpoint/2010/main" val="3001024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次にデータの分析結果をご紹介いたします。</a:t>
            </a:r>
            <a:endParaRPr kumimoji="1" lang="en-US" altLang="ja-JP" b="0" dirty="0">
              <a:latin typeface="+mn-ea"/>
            </a:endParaRPr>
          </a:p>
          <a:p>
            <a:r>
              <a:rPr kumimoji="1" lang="ja-JP" altLang="en-US" b="0" dirty="0">
                <a:latin typeface="+mn-ea"/>
              </a:rPr>
              <a:t>まず、会員数が多い都道府県と、少ない都道府県です。</a:t>
            </a:r>
            <a:endParaRPr kumimoji="1" lang="en-US" altLang="ja-JP" b="0" dirty="0">
              <a:latin typeface="+mn-ea"/>
            </a:endParaRPr>
          </a:p>
          <a:p>
            <a:r>
              <a:rPr kumimoji="1" lang="ja-JP" altLang="en-US" b="0" dirty="0">
                <a:latin typeface="+mn-ea"/>
              </a:rPr>
              <a:t>次に、</a:t>
            </a:r>
            <a:r>
              <a:rPr kumimoji="1" lang="en-US" altLang="ja-JP" b="0" dirty="0">
                <a:latin typeface="+mn-ea"/>
              </a:rPr>
              <a:t>10</a:t>
            </a:r>
            <a:r>
              <a:rPr kumimoji="1" lang="ja-JP" altLang="en-US" b="0" dirty="0">
                <a:latin typeface="+mn-ea"/>
              </a:rPr>
              <a:t>年前と現在の会員数を比較しています。沖縄県は唯一会員が増加しています。</a:t>
            </a:r>
            <a:endParaRPr kumimoji="1" lang="en-US" altLang="ja-JP" b="0" dirty="0">
              <a:latin typeface="+mn-ea"/>
            </a:endParaRPr>
          </a:p>
          <a:p>
            <a:r>
              <a:rPr kumimoji="1" lang="en-US" altLang="ja-JP" b="0" dirty="0">
                <a:latin typeface="+mn-ea"/>
              </a:rPr>
              <a:t>3</a:t>
            </a:r>
            <a:r>
              <a:rPr kumimoji="1" lang="ja-JP" altLang="en-US" b="0" dirty="0">
                <a:latin typeface="+mn-ea"/>
              </a:rPr>
              <a:t>番目に、</a:t>
            </a:r>
            <a:r>
              <a:rPr kumimoji="1" lang="en-US" altLang="ja-JP" b="0" dirty="0">
                <a:latin typeface="+mn-ea"/>
              </a:rPr>
              <a:t>20</a:t>
            </a:r>
            <a:r>
              <a:rPr kumimoji="1" lang="ja-JP" altLang="en-US" b="0" dirty="0">
                <a:latin typeface="+mn-ea"/>
              </a:rPr>
              <a:t>年前と現在の会員数を比較しています。</a:t>
            </a:r>
            <a:endParaRPr kumimoji="1" lang="en-US" altLang="ja-JP" b="0" dirty="0">
              <a:latin typeface="+mn-ea"/>
            </a:endParaRPr>
          </a:p>
          <a:p>
            <a:r>
              <a:rPr kumimoji="1" lang="en-US" altLang="ja-JP" b="0" dirty="0">
                <a:latin typeface="+mn-ea"/>
              </a:rPr>
              <a:t>4</a:t>
            </a:r>
            <a:r>
              <a:rPr kumimoji="1" lang="ja-JP" altLang="en-US" b="0" dirty="0">
                <a:latin typeface="+mn-ea"/>
              </a:rPr>
              <a:t>番目に、会員数の最も多かった年度と現在を比較しています。</a:t>
            </a:r>
            <a:endParaRPr kumimoji="1" lang="en-US" altLang="ja-JP" b="0" dirty="0">
              <a:latin typeface="+mn-ea"/>
            </a:endParaRPr>
          </a:p>
          <a:p>
            <a:r>
              <a:rPr kumimoji="1" lang="ja-JP" altLang="en-US" b="0" dirty="0">
                <a:latin typeface="+mn-ea"/>
              </a:rPr>
              <a:t>どちらも大変減少していることが分かります</a:t>
            </a:r>
            <a:endParaRPr kumimoji="1" lang="en-US" altLang="ja-JP" b="0" dirty="0">
              <a:latin typeface="+mn-ea"/>
            </a:endParaRPr>
          </a:p>
          <a:p>
            <a:r>
              <a:rPr kumimoji="1" lang="ja-JP" altLang="en-US" b="0" dirty="0">
                <a:latin typeface="+mn-ea"/>
              </a:rPr>
              <a:t>また、会員数がピークとなった時期は</a:t>
            </a:r>
            <a:endParaRPr kumimoji="1" lang="en-US" altLang="ja-JP" b="0" dirty="0">
              <a:latin typeface="+mn-ea"/>
            </a:endParaRPr>
          </a:p>
          <a:p>
            <a:r>
              <a:rPr kumimoji="1" lang="ja-JP" altLang="en-US" b="0" dirty="0">
                <a:latin typeface="+mn-ea"/>
              </a:rPr>
              <a:t>それぞれ異なることが分かります。</a:t>
            </a:r>
            <a:endParaRPr kumimoji="1" lang="en-US" altLang="ja-JP" b="0" dirty="0">
              <a:latin typeface="+mn-ea"/>
            </a:endParaRP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23</a:t>
            </a:fld>
            <a:endParaRPr kumimoji="1" lang="ja-JP" altLang="en-US"/>
          </a:p>
        </p:txBody>
      </p:sp>
    </p:spTree>
    <p:extLst>
      <p:ext uri="{BB962C8B-B14F-4D97-AF65-F5344CB8AC3E}">
        <p14:creationId xmlns:p14="http://schemas.microsoft.com/office/powerpoint/2010/main" val="693501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次に女性会員数のデータです。</a:t>
            </a:r>
            <a:endParaRPr kumimoji="1" lang="en-US" altLang="ja-JP" b="0" dirty="0">
              <a:latin typeface="+mn-ea"/>
            </a:endParaRPr>
          </a:p>
          <a:p>
            <a:r>
              <a:rPr kumimoji="1" lang="ja-JP" altLang="en-US" b="0" dirty="0">
                <a:latin typeface="+mn-ea"/>
              </a:rPr>
              <a:t>数が多い都道府県と少ない県です。</a:t>
            </a:r>
            <a:endParaRPr kumimoji="1" lang="en-US" altLang="ja-JP" b="0" dirty="0">
              <a:latin typeface="+mn-ea"/>
            </a:endParaRPr>
          </a:p>
          <a:p>
            <a:r>
              <a:rPr kumimoji="1" lang="ja-JP" altLang="en-US" b="0" dirty="0">
                <a:latin typeface="+mn-ea"/>
              </a:rPr>
              <a:t>次が女性会員の比率が高い都県と、低い県です。</a:t>
            </a:r>
            <a:endParaRPr kumimoji="1" lang="en-US" altLang="ja-JP" b="0" dirty="0">
              <a:latin typeface="+mn-ea"/>
            </a:endParaRPr>
          </a:p>
          <a:p>
            <a:r>
              <a:rPr kumimoji="1" lang="en-US" altLang="ja-JP" b="0" dirty="0">
                <a:latin typeface="+mn-ea"/>
              </a:rPr>
              <a:t>7</a:t>
            </a:r>
            <a:r>
              <a:rPr kumimoji="1" lang="ja-JP" altLang="en-US" b="0" dirty="0">
                <a:latin typeface="+mn-ea"/>
              </a:rPr>
              <a:t>番は、青年委員会の年齢範囲を比較しています。</a:t>
            </a:r>
            <a:endParaRPr kumimoji="1" lang="en-US" altLang="ja-JP" b="0" dirty="0">
              <a:latin typeface="+mn-ea"/>
            </a:endParaRPr>
          </a:p>
          <a:p>
            <a:r>
              <a:rPr kumimoji="1" lang="ja-JP" altLang="en-US" b="0" dirty="0">
                <a:latin typeface="+mn-ea"/>
              </a:rPr>
              <a:t>最も多いのが</a:t>
            </a:r>
            <a:r>
              <a:rPr kumimoji="1" lang="en-US" altLang="ja-JP" b="0" dirty="0">
                <a:latin typeface="+mn-ea"/>
              </a:rPr>
              <a:t>45</a:t>
            </a:r>
            <a:r>
              <a:rPr kumimoji="1" lang="ja-JP" altLang="en-US" b="0" dirty="0">
                <a:latin typeface="+mn-ea"/>
              </a:rPr>
              <a:t>歳までで、次が</a:t>
            </a:r>
            <a:r>
              <a:rPr kumimoji="1" lang="en-US" altLang="ja-JP" b="0" dirty="0">
                <a:latin typeface="+mn-ea"/>
              </a:rPr>
              <a:t>40</a:t>
            </a:r>
            <a:r>
              <a:rPr kumimoji="1" lang="ja-JP" altLang="en-US" b="0" dirty="0">
                <a:latin typeface="+mn-ea"/>
              </a:rPr>
              <a:t>歳までとなっていますが、</a:t>
            </a:r>
            <a:endParaRPr kumimoji="1" lang="en-US" altLang="ja-JP" b="0" dirty="0">
              <a:latin typeface="+mn-ea"/>
            </a:endParaRPr>
          </a:p>
          <a:p>
            <a:r>
              <a:rPr kumimoji="1" lang="ja-JP" altLang="en-US" dirty="0"/>
              <a:t>年齢の定めのない道県や、自分が青年と思う人という県もありました。</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24</a:t>
            </a:fld>
            <a:endParaRPr kumimoji="1" lang="ja-JP" altLang="en-US"/>
          </a:p>
        </p:txBody>
      </p:sp>
    </p:spTree>
    <p:extLst>
      <p:ext uri="{BB962C8B-B14F-4D97-AF65-F5344CB8AC3E}">
        <p14:creationId xmlns:p14="http://schemas.microsoft.com/office/powerpoint/2010/main" val="399876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次に正会員の定義をご紹介いたします。</a:t>
            </a:r>
            <a:endParaRPr kumimoji="1" lang="en-US" altLang="ja-JP" b="0" dirty="0">
              <a:latin typeface="+mn-ea"/>
            </a:endParaRPr>
          </a:p>
          <a:p>
            <a:r>
              <a:rPr kumimoji="1" lang="ja-JP" altLang="en-US" b="0" dirty="0">
                <a:latin typeface="+mn-ea"/>
              </a:rPr>
              <a:t>まずは建築士の資格者であることが書かれており、そのほかに</a:t>
            </a:r>
            <a:endParaRPr kumimoji="1" lang="en-US" altLang="ja-JP" b="0" dirty="0">
              <a:latin typeface="+mn-ea"/>
            </a:endParaRPr>
          </a:p>
          <a:p>
            <a:r>
              <a:rPr kumimoji="1" lang="ja-JP" altLang="en-US" b="0" dirty="0">
                <a:latin typeface="+mn-ea"/>
              </a:rPr>
              <a:t>都道府県内に居住または勤務場所を有すること、とする県や</a:t>
            </a:r>
            <a:endParaRPr kumimoji="1" lang="en-US" altLang="ja-JP" b="0" dirty="0">
              <a:latin typeface="+mn-ea"/>
            </a:endParaRPr>
          </a:p>
          <a:p>
            <a:r>
              <a:rPr kumimoji="1" lang="ja-JP" altLang="en-US" b="0" dirty="0">
                <a:latin typeface="+mn-ea"/>
              </a:rPr>
              <a:t>目的や事業に賛同することを条件とする県もみられます。</a:t>
            </a:r>
            <a:endParaRPr kumimoji="1" lang="en-US" altLang="ja-JP" b="0" dirty="0">
              <a:latin typeface="+mn-ea"/>
            </a:endParaRPr>
          </a:p>
          <a:p>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25</a:t>
            </a:fld>
            <a:endParaRPr kumimoji="1" lang="ja-JP" altLang="en-US"/>
          </a:p>
        </p:txBody>
      </p:sp>
    </p:spTree>
    <p:extLst>
      <p:ext uri="{BB962C8B-B14F-4D97-AF65-F5344CB8AC3E}">
        <p14:creationId xmlns:p14="http://schemas.microsoft.com/office/powerpoint/2010/main" val="101915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次に正会員の会費、入会金、</a:t>
            </a:r>
            <a:endParaRPr kumimoji="1" lang="en-US" altLang="ja-JP" b="0" dirty="0">
              <a:latin typeface="+mn-ea"/>
            </a:endParaRPr>
          </a:p>
          <a:p>
            <a:r>
              <a:rPr kumimoji="1" lang="ja-JP" altLang="en-US" b="0" dirty="0">
                <a:latin typeface="+mn-ea"/>
              </a:rPr>
              <a:t>準会員の会費と入会金の状況です。</a:t>
            </a:r>
            <a:endParaRPr kumimoji="1" lang="en-US" altLang="ja-JP" b="0" dirty="0">
              <a:latin typeface="+mn-ea"/>
            </a:endParaRPr>
          </a:p>
          <a:p>
            <a:r>
              <a:rPr kumimoji="1" lang="ja-JP" altLang="en-US" b="0" dirty="0">
                <a:latin typeface="+mn-ea"/>
              </a:rPr>
              <a:t>安い県と高い県をあげています。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26</a:t>
            </a:fld>
            <a:endParaRPr kumimoji="1" lang="ja-JP" altLang="en-US"/>
          </a:p>
        </p:txBody>
      </p:sp>
    </p:spTree>
    <p:extLst>
      <p:ext uri="{BB962C8B-B14F-4D97-AF65-F5344CB8AC3E}">
        <p14:creationId xmlns:p14="http://schemas.microsoft.com/office/powerpoint/2010/main" val="281794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次に支部会費の有り無しをまとめています。</a:t>
            </a:r>
            <a:endParaRPr kumimoji="1" lang="en-US" altLang="ja-JP" dirty="0"/>
          </a:p>
          <a:p>
            <a:r>
              <a:rPr kumimoji="1" lang="en-US" altLang="ja-JP" dirty="0"/>
              <a:t>31</a:t>
            </a:r>
            <a:r>
              <a:rPr kumimoji="1" lang="ja-JP" altLang="en-US" dirty="0"/>
              <a:t>都道府県に支部会費があるという回答でした。</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27</a:t>
            </a:fld>
            <a:endParaRPr kumimoji="1" lang="ja-JP" altLang="en-US"/>
          </a:p>
        </p:txBody>
      </p:sp>
    </p:spTree>
    <p:extLst>
      <p:ext uri="{BB962C8B-B14F-4D97-AF65-F5344CB8AC3E}">
        <p14:creationId xmlns:p14="http://schemas.microsoft.com/office/powerpoint/2010/main" val="2721277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次に事務局へも会員増強の取組みについて質問しています。</a:t>
            </a:r>
            <a:endParaRPr kumimoji="1" lang="en-US" altLang="ja-JP" b="0" dirty="0">
              <a:latin typeface="+mn-ea"/>
            </a:endParaRPr>
          </a:p>
          <a:p>
            <a:r>
              <a:rPr kumimoji="1" lang="ja-JP" altLang="en-US" b="0" dirty="0">
                <a:latin typeface="+mn-ea"/>
              </a:rPr>
              <a:t>会員増強の取り組みは</a:t>
            </a:r>
            <a:r>
              <a:rPr kumimoji="1" lang="en-US" altLang="ja-JP" b="0" dirty="0">
                <a:latin typeface="+mn-ea"/>
              </a:rPr>
              <a:t>38</a:t>
            </a:r>
            <a:r>
              <a:rPr kumimoji="1" lang="ja-JP" altLang="en-US" b="0" dirty="0">
                <a:latin typeface="+mn-ea"/>
              </a:rPr>
              <a:t>都道府県で行われています。</a:t>
            </a:r>
            <a:endParaRPr kumimoji="1" lang="en-US" altLang="ja-JP" b="0" dirty="0">
              <a:latin typeface="+mn-ea"/>
            </a:endParaRPr>
          </a:p>
          <a:p>
            <a:r>
              <a:rPr kumimoji="1" lang="ja-JP" altLang="en-US" b="0" dirty="0">
                <a:latin typeface="+mn-ea"/>
              </a:rPr>
              <a:t>会員増強に取り組んでいるのは、会員委員会や会員増強委員会等</a:t>
            </a:r>
            <a:endParaRPr kumimoji="1" lang="en-US" altLang="ja-JP" b="0" dirty="0">
              <a:latin typeface="+mn-ea"/>
            </a:endParaRPr>
          </a:p>
          <a:p>
            <a:r>
              <a:rPr kumimoji="1" lang="ja-JP" altLang="en-US" b="0" dirty="0">
                <a:latin typeface="+mn-ea"/>
              </a:rPr>
              <a:t>特別の組織がつくられている士会も多いようです。</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28</a:t>
            </a:fld>
            <a:endParaRPr kumimoji="1" lang="ja-JP" altLang="en-US"/>
          </a:p>
        </p:txBody>
      </p:sp>
    </p:spTree>
    <p:extLst>
      <p:ext uri="{BB962C8B-B14F-4D97-AF65-F5344CB8AC3E}">
        <p14:creationId xmlns:p14="http://schemas.microsoft.com/office/powerpoint/2010/main" val="343198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次に会員増強の取組みと、事務局として考えていることを回答いただいています。</a:t>
            </a:r>
            <a:endParaRPr kumimoji="1" lang="en-US" altLang="ja-JP" b="0" dirty="0">
              <a:latin typeface="+mn-ea"/>
            </a:endParaRPr>
          </a:p>
          <a:p>
            <a:r>
              <a:rPr kumimoji="1" lang="ja-JP" altLang="en-US" dirty="0"/>
              <a:t>事務局の方々も会員と同様にいろいろと案を考えていらっしゃることが分かります。</a:t>
            </a:r>
            <a:endParaRPr kumimoji="1" lang="en-US" altLang="ja-JP" dirty="0"/>
          </a:p>
          <a:p>
            <a:r>
              <a:rPr kumimoji="1" lang="ja-JP" altLang="en-US" dirty="0"/>
              <a:t>特に建築系学生や会社、行政へのアプローチというご意見が目立ちます。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29</a:t>
            </a:fld>
            <a:endParaRPr kumimoji="1" lang="ja-JP" altLang="en-US"/>
          </a:p>
        </p:txBody>
      </p:sp>
    </p:spTree>
    <p:extLst>
      <p:ext uri="{BB962C8B-B14F-4D97-AF65-F5344CB8AC3E}">
        <p14:creationId xmlns:p14="http://schemas.microsoft.com/office/powerpoint/2010/main" val="289328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まず女性・青年会員に対してのアンケートのご紹介です。</a:t>
            </a:r>
          </a:p>
          <a:p>
            <a:r>
              <a:rPr kumimoji="1" lang="ja-JP" altLang="en-US" b="0" dirty="0">
                <a:latin typeface="+mn-ea"/>
              </a:rPr>
              <a:t>「女性及び青年会員を増やすために何か特別な取り組みをしていますか？」という問いに対し。</a:t>
            </a:r>
            <a:endParaRPr kumimoji="1" lang="en-US" altLang="ja-JP" b="0" dirty="0">
              <a:latin typeface="+mn-ea"/>
            </a:endParaRPr>
          </a:p>
          <a:p>
            <a:r>
              <a:rPr kumimoji="1" lang="ja-JP" altLang="en-US" b="0" dirty="0">
                <a:latin typeface="+mn-ea"/>
              </a:rPr>
              <a:t>講演会見学会などの事業開催や、懇親会・交流会、勧誘、声掛け等の回答が多くなっています。</a:t>
            </a:r>
            <a:endParaRPr kumimoji="1" lang="en-US" altLang="ja-JP" b="0" dirty="0">
              <a:latin typeface="+mn-ea"/>
            </a:endParaRPr>
          </a:p>
          <a:p>
            <a:r>
              <a:rPr kumimoji="1" lang="ja-JP" altLang="en-US" b="0" dirty="0">
                <a:latin typeface="+mn-ea"/>
              </a:rPr>
              <a:t>なし・取り組んでいない、という回答も</a:t>
            </a:r>
            <a:r>
              <a:rPr kumimoji="1" lang="en-US" altLang="ja-JP" b="0" dirty="0">
                <a:latin typeface="+mn-ea"/>
              </a:rPr>
              <a:t>78</a:t>
            </a:r>
            <a:r>
              <a:rPr kumimoji="1" lang="ja-JP" altLang="en-US" b="0" dirty="0">
                <a:latin typeface="+mn-ea"/>
              </a:rPr>
              <a:t>人ありました。</a:t>
            </a:r>
            <a:endParaRPr kumimoji="1" lang="en-US" altLang="ja-JP" b="0"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a:t>
            </a:fld>
            <a:endParaRPr kumimoji="1" lang="ja-JP" altLang="en-US"/>
          </a:p>
        </p:txBody>
      </p:sp>
    </p:spTree>
    <p:extLst>
      <p:ext uri="{BB962C8B-B14F-4D97-AF65-F5344CB8AC3E}">
        <p14:creationId xmlns:p14="http://schemas.microsoft.com/office/powerpoint/2010/main" val="3695691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最後に事務局の方の自由意見です。</a:t>
            </a:r>
            <a:endParaRPr kumimoji="1" lang="en-US" altLang="ja-JP" dirty="0"/>
          </a:p>
          <a:p>
            <a:r>
              <a:rPr kumimoji="1" lang="ja-JP" altLang="en-US" dirty="0"/>
              <a:t>割とシビアなご意見が目立ちます。</a:t>
            </a:r>
            <a:endParaRPr kumimoji="1" lang="en-US" altLang="ja-JP" dirty="0"/>
          </a:p>
          <a:p>
            <a:r>
              <a:rPr kumimoji="1" lang="ja-JP" altLang="en-US" dirty="0"/>
              <a:t>例えば、会員増強は今すぐにできるかぎりの予算を投入すべき、</a:t>
            </a:r>
            <a:endParaRPr kumimoji="1" lang="en-US" altLang="ja-JP" dirty="0"/>
          </a:p>
          <a:p>
            <a:r>
              <a:rPr kumimoji="1" lang="ja-JP" altLang="en-US" dirty="0"/>
              <a:t>建築士会のあり方について再度検討する必要、</a:t>
            </a:r>
            <a:endParaRPr kumimoji="1" lang="en-US" altLang="ja-JP" dirty="0"/>
          </a:p>
          <a:p>
            <a:r>
              <a:rPr kumimoji="1" lang="ja-JP" altLang="en-US" dirty="0"/>
              <a:t>退会理由をメリットが無いと書く人は活動に参加していないことが多い</a:t>
            </a:r>
            <a:endParaRPr kumimoji="1" lang="en-US" altLang="ja-JP" dirty="0"/>
          </a:p>
          <a:p>
            <a:r>
              <a:rPr kumimoji="1" lang="ja-JP" altLang="en-US" dirty="0"/>
              <a:t>入会を義務付けられないか、などのご意見がありました。</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30</a:t>
            </a:fld>
            <a:endParaRPr kumimoji="1" lang="ja-JP" altLang="en-US"/>
          </a:p>
        </p:txBody>
      </p:sp>
    </p:spTree>
    <p:extLst>
      <p:ext uri="{BB962C8B-B14F-4D97-AF65-F5344CB8AC3E}">
        <p14:creationId xmlns:p14="http://schemas.microsoft.com/office/powerpoint/2010/main" val="374356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アンケートで寄せられた会員増強活動の対象をまとめてみました。</a:t>
            </a:r>
            <a:endParaRPr kumimoji="1" lang="en-US" altLang="ja-JP" dirty="0"/>
          </a:p>
          <a:p>
            <a:r>
              <a:rPr kumimoji="1" lang="ja-JP" altLang="en-US" dirty="0"/>
              <a:t>建築士の他に、建築系の学生など、様々な対象が挙げられています。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31</a:t>
            </a:fld>
            <a:endParaRPr kumimoji="1" lang="ja-JP" altLang="en-US"/>
          </a:p>
        </p:txBody>
      </p:sp>
    </p:spTree>
    <p:extLst>
      <p:ext uri="{BB962C8B-B14F-4D97-AF65-F5344CB8AC3E}">
        <p14:creationId xmlns:p14="http://schemas.microsoft.com/office/powerpoint/2010/main" val="397092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最後に建築士のデータをご紹介します。</a:t>
            </a:r>
            <a:endParaRPr kumimoji="1" lang="en-US" altLang="ja-JP" dirty="0"/>
          </a:p>
          <a:p>
            <a:r>
              <a:rPr kumimoji="1" lang="ja-JP" altLang="en-US" dirty="0"/>
              <a:t>人口減少以上に、若い建築士の登録が減っているため、</a:t>
            </a:r>
            <a:endParaRPr kumimoji="1" lang="en-US" altLang="ja-JP" dirty="0"/>
          </a:p>
          <a:p>
            <a:r>
              <a:rPr kumimoji="1" lang="ja-JP" altLang="en-US" dirty="0"/>
              <a:t>登録建築士は高齢化しており、あと数年で</a:t>
            </a:r>
            <a:endParaRPr kumimoji="1" lang="en-US" altLang="ja-JP" dirty="0"/>
          </a:p>
          <a:p>
            <a:r>
              <a:rPr kumimoji="1" lang="ja-JP" altLang="en-US" dirty="0"/>
              <a:t>一級建築士の平均年齢が</a:t>
            </a:r>
            <a:r>
              <a:rPr kumimoji="1" lang="en-US" altLang="ja-JP" dirty="0"/>
              <a:t>60</a:t>
            </a:r>
            <a:r>
              <a:rPr kumimoji="1" lang="ja-JP" altLang="en-US" dirty="0"/>
              <a:t>歳を超えると言われています。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32</a:t>
            </a:fld>
            <a:endParaRPr kumimoji="1" lang="ja-JP" altLang="en-US"/>
          </a:p>
        </p:txBody>
      </p:sp>
    </p:spTree>
    <p:extLst>
      <p:ext uri="{BB962C8B-B14F-4D97-AF65-F5344CB8AC3E}">
        <p14:creationId xmlns:p14="http://schemas.microsoft.com/office/powerpoint/2010/main" val="4119111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次に、一級建築士資格の登録者数の推移をグラフにしてみました。</a:t>
            </a:r>
            <a:endParaRPr kumimoji="1" lang="en-US" altLang="ja-JP" dirty="0"/>
          </a:p>
          <a:p>
            <a:r>
              <a:rPr kumimoji="1" lang="ja-JP" altLang="en-US" dirty="0"/>
              <a:t>この数年はほぼ横ばいで、</a:t>
            </a:r>
            <a:r>
              <a:rPr kumimoji="1" lang="en-US" altLang="ja-JP" dirty="0"/>
              <a:t>2020</a:t>
            </a:r>
            <a:r>
              <a:rPr kumimoji="1" lang="ja-JP" altLang="en-US" dirty="0"/>
              <a:t>年には減少しています。</a:t>
            </a:r>
            <a:endParaRPr kumimoji="1" lang="en-US" altLang="ja-JP" dirty="0"/>
          </a:p>
          <a:p>
            <a:endParaRPr kumimoji="1" lang="en-US" altLang="ja-JP" dirty="0"/>
          </a:p>
          <a:p>
            <a:r>
              <a:rPr kumimoji="1" lang="ja-JP" altLang="en-US" dirty="0"/>
              <a:t>建築士会の高齢化や会員減少という問題は、</a:t>
            </a:r>
            <a:endParaRPr kumimoji="1" lang="en-US" altLang="ja-JP" dirty="0"/>
          </a:p>
          <a:p>
            <a:r>
              <a:rPr kumimoji="1" lang="ja-JP" altLang="en-US" dirty="0"/>
              <a:t>建築士制度自体の問題でもあります。</a:t>
            </a:r>
            <a:endParaRPr kumimoji="1" lang="en-US" altLang="ja-JP" dirty="0"/>
          </a:p>
          <a:p>
            <a:r>
              <a:rPr kumimoji="1" lang="ja-JP" altLang="en-US" dirty="0"/>
              <a:t>人口減少以上の勢いで建築士はこれから減少することが予想されます。</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33</a:t>
            </a:fld>
            <a:endParaRPr kumimoji="1" lang="ja-JP" altLang="en-US"/>
          </a:p>
        </p:txBody>
      </p:sp>
    </p:spTree>
    <p:extLst>
      <p:ext uri="{BB962C8B-B14F-4D97-AF65-F5344CB8AC3E}">
        <p14:creationId xmlns:p14="http://schemas.microsoft.com/office/powerpoint/2010/main" val="885976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以上がアンケートのご報告となります。</a:t>
            </a:r>
            <a:endParaRPr kumimoji="1" lang="en-US" altLang="ja-JP" dirty="0"/>
          </a:p>
          <a:p>
            <a:r>
              <a:rPr kumimoji="1"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34</a:t>
            </a:fld>
            <a:endParaRPr kumimoji="1" lang="ja-JP" altLang="en-US"/>
          </a:p>
        </p:txBody>
      </p:sp>
    </p:spTree>
    <p:extLst>
      <p:ext uri="{BB962C8B-B14F-4D97-AF65-F5344CB8AC3E}">
        <p14:creationId xmlns:p14="http://schemas.microsoft.com/office/powerpoint/2010/main" val="40978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次に「建築士会の入会のきっかけについて」質問しています。</a:t>
            </a:r>
            <a:endParaRPr kumimoji="1" lang="en-US" altLang="ja-JP" dirty="0"/>
          </a:p>
          <a:p>
            <a:r>
              <a:rPr kumimoji="1" lang="ja-JP" altLang="en-US" dirty="0"/>
              <a:t>仲間づくりや、知人友人にすすめられて、仕事の人脈づくり、などといった回答となっています。</a:t>
            </a:r>
            <a:endParaRPr kumimoji="1" lang="en-US" altLang="ja-JP" dirty="0"/>
          </a:p>
          <a:p>
            <a:r>
              <a:rPr kumimoji="1" lang="ja-JP" altLang="en-US" dirty="0"/>
              <a:t>中には、資格を取得したら入会しなければならないと思っていた、という回答もありました。</a:t>
            </a: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4</a:t>
            </a:fld>
            <a:endParaRPr kumimoji="1" lang="ja-JP" altLang="en-US"/>
          </a:p>
        </p:txBody>
      </p:sp>
    </p:spTree>
    <p:extLst>
      <p:ext uri="{BB962C8B-B14F-4D97-AF65-F5344CB8AC3E}">
        <p14:creationId xmlns:p14="http://schemas.microsoft.com/office/powerpoint/2010/main" val="387460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次に「建築士会に入会して良かったことは何ですか ？」という質問です。</a:t>
            </a:r>
            <a:endParaRPr kumimoji="1" lang="en-US" altLang="ja-JP" b="0" dirty="0">
              <a:latin typeface="+mn-ea"/>
            </a:endParaRPr>
          </a:p>
          <a:p>
            <a:r>
              <a:rPr kumimoji="1" lang="ja-JP" altLang="en-US" b="0" dirty="0">
                <a:latin typeface="+mn-ea"/>
              </a:rPr>
              <a:t>人脈や仲間が出来たという回答が最も多く、</a:t>
            </a:r>
            <a:endParaRPr kumimoji="1" lang="en-US" altLang="ja-JP" b="0" dirty="0">
              <a:latin typeface="+mn-ea"/>
            </a:endParaRPr>
          </a:p>
          <a:p>
            <a:r>
              <a:rPr kumimoji="1" lang="ja-JP" altLang="en-US" b="0" dirty="0">
                <a:latin typeface="+mn-ea"/>
              </a:rPr>
              <a:t>情報が得られる、仕事とは違う活動、地域貢献という回答もありました。</a:t>
            </a:r>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5</a:t>
            </a:fld>
            <a:endParaRPr kumimoji="1" lang="ja-JP" altLang="en-US"/>
          </a:p>
        </p:txBody>
      </p:sp>
    </p:spTree>
    <p:extLst>
      <p:ext uri="{BB962C8B-B14F-4D97-AF65-F5344CB8AC3E}">
        <p14:creationId xmlns:p14="http://schemas.microsoft.com/office/powerpoint/2010/main" val="164331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次に「建築士会の会員メリットは何だと思いますか？」という質問です。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最も多かった回答は研修会参加費の割引という回答でした。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その他には、会誌、</a:t>
            </a:r>
            <a:r>
              <a:rPr kumimoji="1" lang="en-US" altLang="ja-JP" b="0" dirty="0">
                <a:latin typeface="+mn-ea"/>
              </a:rPr>
              <a:t>CPD</a:t>
            </a:r>
            <a:r>
              <a:rPr kumimoji="1" lang="ja-JP" altLang="en-US" b="0" dirty="0">
                <a:latin typeface="+mn-ea"/>
              </a:rPr>
              <a:t>制度、けんばい、書籍の割引販売などで</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人に関すること、経験、向上、士会活動、情報、地域などの意見も寄せられました。</a:t>
            </a:r>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6</a:t>
            </a:fld>
            <a:endParaRPr kumimoji="1" lang="ja-JP" altLang="en-US"/>
          </a:p>
        </p:txBody>
      </p:sp>
    </p:spTree>
    <p:extLst>
      <p:ext uri="{BB962C8B-B14F-4D97-AF65-F5344CB8AC3E}">
        <p14:creationId xmlns:p14="http://schemas.microsoft.com/office/powerpoint/2010/main" val="39962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次は建築士会のイベントに参加したことがあるかどうかと、</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参加した人には感想を聞いています。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薄い水色は参加したことが無い人、赤が濃いほど期待以上だったという回答になっています。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最初は全国大会に参加したことがあるかと、感想についての質問です。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全体でも４割近い人が参加したことが無いと回答し、</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年齢が若いほど参加したことが無い人が多いことがわかります。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また参加した人の満足度は普通以上となっています。</a:t>
            </a:r>
            <a:endParaRPr kumimoji="1" lang="en-US" altLang="ja-JP" b="0" dirty="0">
              <a:latin typeface="+mn-ea"/>
            </a:endParaRPr>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7</a:t>
            </a:fld>
            <a:endParaRPr kumimoji="1" lang="ja-JP" altLang="en-US"/>
          </a:p>
        </p:txBody>
      </p:sp>
    </p:spTree>
    <p:extLst>
      <p:ext uri="{BB962C8B-B14F-4D97-AF65-F5344CB8AC3E}">
        <p14:creationId xmlns:p14="http://schemas.microsoft.com/office/powerpoint/2010/main" val="44338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次は全国女性建築士連絡協議会、全建女についての質問です。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女性全体で約</a:t>
            </a:r>
            <a:r>
              <a:rPr kumimoji="1" lang="en-US" altLang="ja-JP" b="0" dirty="0">
                <a:latin typeface="+mn-ea"/>
              </a:rPr>
              <a:t>25</a:t>
            </a:r>
            <a:r>
              <a:rPr kumimoji="1" lang="ja-JP" altLang="en-US" b="0" dirty="0">
                <a:latin typeface="+mn-ea"/>
              </a:rPr>
              <a:t>％の人が参加したことが無いと回答し、</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こちらも年齢が若いほど参加したことが無い人が多くなっています。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そして参加した人の満足度は大変高いことがわかります。</a:t>
            </a:r>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8</a:t>
            </a:fld>
            <a:endParaRPr kumimoji="1" lang="ja-JP" altLang="en-US"/>
          </a:p>
        </p:txBody>
      </p:sp>
    </p:spTree>
    <p:extLst>
      <p:ext uri="{BB962C8B-B14F-4D97-AF65-F5344CB8AC3E}">
        <p14:creationId xmlns:p14="http://schemas.microsoft.com/office/powerpoint/2010/main" val="41276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次は青年フォーラムについての質問です。</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青年は年齢が若いということもあり、</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男性全体で半数以上の人が参加したことが無いという回答でした。</a:t>
            </a:r>
            <a:endParaRPr kumimoji="1" lang="en-US" altLang="ja-JP"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rPr>
              <a:t>しかし参加した人の満足度は高めであることがわかります。</a:t>
            </a:r>
            <a:endParaRPr kumimoji="1" lang="en-US" altLang="ja-JP" b="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EE23C68-CA6A-4D76-AB9C-72945556F337}" type="slidenum">
              <a:rPr kumimoji="1" lang="ja-JP" altLang="en-US" smtClean="0"/>
              <a:t>9</a:t>
            </a:fld>
            <a:endParaRPr kumimoji="1" lang="ja-JP" altLang="en-US"/>
          </a:p>
        </p:txBody>
      </p:sp>
    </p:spTree>
    <p:extLst>
      <p:ext uri="{BB962C8B-B14F-4D97-AF65-F5344CB8AC3E}">
        <p14:creationId xmlns:p14="http://schemas.microsoft.com/office/powerpoint/2010/main" val="122839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1021081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30482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96732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1662821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3264658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2697381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257227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44F786F-BECF-086F-82F1-30EFB99A3F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 b="-145"/>
          <a:stretch/>
        </p:blipFill>
        <p:spPr>
          <a:xfrm>
            <a:off x="224290" y="17256"/>
            <a:ext cx="8721307" cy="577939"/>
          </a:xfrm>
          <a:prstGeom prst="rect">
            <a:avLst/>
          </a:prstGeom>
        </p:spPr>
      </p:pic>
      <p:cxnSp>
        <p:nvCxnSpPr>
          <p:cNvPr id="3" name="直線コネクタ 2">
            <a:extLst>
              <a:ext uri="{FF2B5EF4-FFF2-40B4-BE49-F238E27FC236}">
                <a16:creationId xmlns:a16="http://schemas.microsoft.com/office/drawing/2014/main" id="{1A84D577-EB5A-7D1B-89B8-1DA8EFB6068D}"/>
              </a:ext>
            </a:extLst>
          </p:cNvPr>
          <p:cNvCxnSpPr/>
          <p:nvPr userDrawn="1"/>
        </p:nvCxnSpPr>
        <p:spPr>
          <a:xfrm>
            <a:off x="142612" y="6593747"/>
            <a:ext cx="8858776"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1825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551722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363486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08F65B-58CC-4B0B-8E76-12BAA9BB5E40}"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312122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8F65B-58CC-4B0B-8E76-12BAA9BB5E40}" type="datetimeFigureOut">
              <a:rPr kumimoji="1" lang="ja-JP" altLang="en-US" smtClean="0"/>
              <a:t>2023/11/4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CB5C-78EA-4587-B667-541BE63C719B}" type="slidenum">
              <a:rPr kumimoji="1" lang="ja-JP" altLang="en-US" smtClean="0"/>
              <a:t>‹#›</a:t>
            </a:fld>
            <a:endParaRPr kumimoji="1" lang="ja-JP" altLang="en-US"/>
          </a:p>
        </p:txBody>
      </p:sp>
    </p:spTree>
    <p:extLst>
      <p:ext uri="{BB962C8B-B14F-4D97-AF65-F5344CB8AC3E}">
        <p14:creationId xmlns:p14="http://schemas.microsoft.com/office/powerpoint/2010/main" val="34145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55EB4A-2102-D0BB-89C6-96B2061577A6}"/>
              </a:ext>
            </a:extLst>
          </p:cNvPr>
          <p:cNvPicPr>
            <a:picLocks noChangeAspect="1"/>
          </p:cNvPicPr>
          <p:nvPr/>
        </p:nvPicPr>
        <p:blipFill rotWithShape="1">
          <a:blip r:embed="rId3"/>
          <a:srcRect r="-398" b="-35"/>
          <a:stretch/>
        </p:blipFill>
        <p:spPr>
          <a:xfrm>
            <a:off x="0" y="0"/>
            <a:ext cx="9170458" cy="1728132"/>
          </a:xfrm>
          <a:prstGeom prst="rect">
            <a:avLst/>
          </a:prstGeom>
        </p:spPr>
      </p:pic>
      <p:sp>
        <p:nvSpPr>
          <p:cNvPr id="6" name="テキスト ボックス 5">
            <a:extLst>
              <a:ext uri="{FF2B5EF4-FFF2-40B4-BE49-F238E27FC236}">
                <a16:creationId xmlns:a16="http://schemas.microsoft.com/office/drawing/2014/main" id="{1422CD08-AD55-C0C3-0DD8-4C64DA4E54DC}"/>
              </a:ext>
            </a:extLst>
          </p:cNvPr>
          <p:cNvSpPr txBox="1"/>
          <p:nvPr/>
        </p:nvSpPr>
        <p:spPr>
          <a:xfrm>
            <a:off x="388189" y="1992701"/>
            <a:ext cx="6391493" cy="769441"/>
          </a:xfrm>
          <a:prstGeom prst="rect">
            <a:avLst/>
          </a:prstGeom>
          <a:noFill/>
        </p:spPr>
        <p:txBody>
          <a:bodyPr wrap="none" rtlCol="0">
            <a:spAutoFit/>
          </a:bodyPr>
          <a:lstStyle/>
          <a:p>
            <a:r>
              <a:rPr kumimoji="1" lang="ja-JP" altLang="en-US" sz="4400" b="1" dirty="0"/>
              <a:t>「アンケート結果報告」</a:t>
            </a:r>
          </a:p>
        </p:txBody>
      </p:sp>
      <p:sp>
        <p:nvSpPr>
          <p:cNvPr id="7" name="テキスト ボックス 6">
            <a:extLst>
              <a:ext uri="{FF2B5EF4-FFF2-40B4-BE49-F238E27FC236}">
                <a16:creationId xmlns:a16="http://schemas.microsoft.com/office/drawing/2014/main" id="{3BBBD520-ED29-065B-6810-D66FD1B2929B}"/>
              </a:ext>
            </a:extLst>
          </p:cNvPr>
          <p:cNvSpPr txBox="1"/>
          <p:nvPr/>
        </p:nvSpPr>
        <p:spPr>
          <a:xfrm>
            <a:off x="142205" y="174857"/>
            <a:ext cx="4713150" cy="707886"/>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200" b="1" dirty="0">
                <a:solidFill>
                  <a:schemeClr val="accent1"/>
                </a:solidFill>
                <a:latin typeface="+mn-ea"/>
              </a:rPr>
              <a:t>第</a:t>
            </a:r>
            <a:r>
              <a:rPr kumimoji="1" lang="en-US" altLang="ja-JP" sz="1200" b="1" dirty="0">
                <a:solidFill>
                  <a:schemeClr val="accent1"/>
                </a:solidFill>
                <a:latin typeface="+mn-ea"/>
              </a:rPr>
              <a:t>65</a:t>
            </a:r>
            <a:r>
              <a:rPr kumimoji="1" lang="ja-JP" altLang="en-US" sz="1200" b="1" dirty="0">
                <a:solidFill>
                  <a:schemeClr val="accent1"/>
                </a:solidFill>
                <a:latin typeface="+mn-ea"/>
              </a:rPr>
              <a:t>回 建築士会全国大会「しずおか大会」女性委員会セッション</a:t>
            </a:r>
            <a:endParaRPr kumimoji="1" lang="en-US" altLang="ja-JP" sz="1200" b="1" dirty="0">
              <a:solidFill>
                <a:schemeClr val="accent1"/>
              </a:solidFill>
              <a:latin typeface="+mn-ea"/>
            </a:endParaRPr>
          </a:p>
          <a:p>
            <a:r>
              <a:rPr kumimoji="1" lang="ja-JP" altLang="en-US" sz="1400" b="1" dirty="0">
                <a:solidFill>
                  <a:schemeClr val="bg1"/>
                </a:solidFill>
                <a:latin typeface="+mn-ea"/>
              </a:rPr>
              <a:t>思いっきりバージョン</a:t>
            </a:r>
            <a:r>
              <a:rPr kumimoji="1" lang="en-US" altLang="ja-JP" sz="1400" b="1" dirty="0">
                <a:solidFill>
                  <a:schemeClr val="bg1"/>
                </a:solidFill>
                <a:latin typeface="+mn-ea"/>
              </a:rPr>
              <a:t>UP!</a:t>
            </a:r>
          </a:p>
          <a:p>
            <a:r>
              <a:rPr kumimoji="1" lang="ja-JP" altLang="en-US" sz="1400" b="1" dirty="0">
                <a:solidFill>
                  <a:schemeClr val="bg1"/>
                </a:solidFill>
                <a:latin typeface="+mn-ea"/>
              </a:rPr>
              <a:t>～女性も青年も参加したい「魅力ある建築士会」とは～</a:t>
            </a:r>
          </a:p>
        </p:txBody>
      </p:sp>
      <p:sp>
        <p:nvSpPr>
          <p:cNvPr id="8" name="テキスト ボックス 7">
            <a:extLst>
              <a:ext uri="{FF2B5EF4-FFF2-40B4-BE49-F238E27FC236}">
                <a16:creationId xmlns:a16="http://schemas.microsoft.com/office/drawing/2014/main" id="{7A697F77-7046-7AAA-DDB0-8F3B724F8584}"/>
              </a:ext>
            </a:extLst>
          </p:cNvPr>
          <p:cNvSpPr txBox="1"/>
          <p:nvPr/>
        </p:nvSpPr>
        <p:spPr>
          <a:xfrm>
            <a:off x="6183682" y="5453034"/>
            <a:ext cx="2382383" cy="707886"/>
          </a:xfrm>
          <a:prstGeom prst="rect">
            <a:avLst/>
          </a:prstGeom>
          <a:noFill/>
        </p:spPr>
        <p:txBody>
          <a:bodyPr wrap="none" rtlCol="0">
            <a:spAutoFit/>
          </a:bodyPr>
          <a:lstStyle/>
          <a:p>
            <a:pPr algn="r"/>
            <a:r>
              <a:rPr kumimoji="1" lang="ja-JP" altLang="en-US" sz="4000" b="1" dirty="0">
                <a:latin typeface="+mn-ea"/>
              </a:rPr>
              <a:t>石貫 方子</a:t>
            </a:r>
            <a:endParaRPr kumimoji="1" lang="en-US" altLang="ja-JP" sz="4000" b="1" dirty="0">
              <a:latin typeface="+mn-ea"/>
            </a:endParaRPr>
          </a:p>
        </p:txBody>
      </p:sp>
      <p:sp>
        <p:nvSpPr>
          <p:cNvPr id="2" name="テキスト ボックス 1">
            <a:extLst>
              <a:ext uri="{FF2B5EF4-FFF2-40B4-BE49-F238E27FC236}">
                <a16:creationId xmlns:a16="http://schemas.microsoft.com/office/drawing/2014/main" id="{54CE3E1B-0CB2-04F5-562E-AC9AB06F1596}"/>
              </a:ext>
            </a:extLst>
          </p:cNvPr>
          <p:cNvSpPr txBox="1"/>
          <p:nvPr/>
        </p:nvSpPr>
        <p:spPr>
          <a:xfrm>
            <a:off x="4173516" y="5083702"/>
            <a:ext cx="4392549" cy="369332"/>
          </a:xfrm>
          <a:prstGeom prst="rect">
            <a:avLst/>
          </a:prstGeom>
          <a:noFill/>
        </p:spPr>
        <p:txBody>
          <a:bodyPr wrap="none" rtlCol="0">
            <a:spAutoFit/>
          </a:bodyPr>
          <a:lstStyle/>
          <a:p>
            <a:pPr algn="r"/>
            <a:r>
              <a:rPr kumimoji="1" lang="ja-JP" altLang="en-US" dirty="0"/>
              <a:t>日本建築士会連合会女性委員会 副委員長</a:t>
            </a:r>
          </a:p>
        </p:txBody>
      </p:sp>
      <p:sp>
        <p:nvSpPr>
          <p:cNvPr id="3" name="テキスト ボックス 2">
            <a:extLst>
              <a:ext uri="{FF2B5EF4-FFF2-40B4-BE49-F238E27FC236}">
                <a16:creationId xmlns:a16="http://schemas.microsoft.com/office/drawing/2014/main" id="{4D50201F-FB70-603E-A6E5-74D3BF5506AB}"/>
              </a:ext>
            </a:extLst>
          </p:cNvPr>
          <p:cNvSpPr txBox="1"/>
          <p:nvPr/>
        </p:nvSpPr>
        <p:spPr>
          <a:xfrm>
            <a:off x="5327678" y="6155637"/>
            <a:ext cx="3238387" cy="369332"/>
          </a:xfrm>
          <a:prstGeom prst="rect">
            <a:avLst/>
          </a:prstGeom>
          <a:noFill/>
        </p:spPr>
        <p:txBody>
          <a:bodyPr wrap="none" rtlCol="0">
            <a:spAutoFit/>
          </a:bodyPr>
          <a:lstStyle/>
          <a:p>
            <a:pPr algn="r"/>
            <a:r>
              <a:rPr kumimoji="1" lang="ja-JP" altLang="en-US" dirty="0"/>
              <a:t>（公社）大阪府建築士会 所属</a:t>
            </a:r>
            <a:endParaRPr kumimoji="1" lang="en-US" altLang="ja-JP" dirty="0"/>
          </a:p>
        </p:txBody>
      </p:sp>
    </p:spTree>
    <p:extLst>
      <p:ext uri="{BB962C8B-B14F-4D97-AF65-F5344CB8AC3E}">
        <p14:creationId xmlns:p14="http://schemas.microsoft.com/office/powerpoint/2010/main" val="38893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2C8F94-145B-0AF7-00CC-D04320F40658}"/>
              </a:ext>
            </a:extLst>
          </p:cNvPr>
          <p:cNvSpPr txBox="1"/>
          <p:nvPr/>
        </p:nvSpPr>
        <p:spPr>
          <a:xfrm>
            <a:off x="179450" y="531626"/>
            <a:ext cx="8634350" cy="369332"/>
          </a:xfrm>
          <a:prstGeom prst="rect">
            <a:avLst/>
          </a:prstGeom>
          <a:noFill/>
        </p:spPr>
        <p:txBody>
          <a:bodyPr wrap="square" rtlCol="0">
            <a:spAutoFit/>
          </a:bodyPr>
          <a:lstStyle/>
          <a:p>
            <a:r>
              <a:rPr lang="ja-JP" altLang="en-US" b="1" dirty="0">
                <a:latin typeface="+mn-ea"/>
              </a:rPr>
              <a:t>９</a:t>
            </a:r>
            <a:r>
              <a:rPr lang="en-US" altLang="ja-JP" b="1" dirty="0">
                <a:latin typeface="+mn-ea"/>
              </a:rPr>
              <a:t>-</a:t>
            </a:r>
            <a:r>
              <a:rPr lang="ja-JP" altLang="en-US" b="1" dirty="0">
                <a:latin typeface="+mn-ea"/>
              </a:rPr>
              <a:t>４</a:t>
            </a:r>
            <a:r>
              <a:rPr kumimoji="1" lang="en-US" altLang="ja-JP" b="1" dirty="0">
                <a:latin typeface="+mn-ea"/>
              </a:rPr>
              <a:t>.</a:t>
            </a:r>
            <a:r>
              <a:rPr kumimoji="1" lang="ja-JP" altLang="en-US" b="1" dirty="0">
                <a:latin typeface="+mn-ea"/>
              </a:rPr>
              <a:t> </a:t>
            </a:r>
            <a:r>
              <a:rPr lang="ja-JP" altLang="en-US" b="1" i="0" u="none" strike="noStrike" dirty="0">
                <a:solidFill>
                  <a:srgbClr val="000000"/>
                </a:solidFill>
                <a:effectLst/>
                <a:latin typeface="+mn-ea"/>
              </a:rPr>
              <a:t>ブロック青年大会に</a:t>
            </a:r>
            <a:r>
              <a:rPr lang="ja-JP" altLang="ja-JP" b="1" dirty="0">
                <a:effectLst/>
                <a:latin typeface="+mn-ea"/>
                <a:cs typeface="Times New Roman" panose="02020603050405020304" pitchFamily="18" charset="0"/>
              </a:rPr>
              <a:t>参加した感想は？</a:t>
            </a:r>
            <a:endParaRPr kumimoji="1" lang="ja-JP" altLang="en-US" b="1" dirty="0">
              <a:latin typeface="+mn-ea"/>
            </a:endParaRPr>
          </a:p>
        </p:txBody>
      </p:sp>
      <p:graphicFrame>
        <p:nvGraphicFramePr>
          <p:cNvPr id="3" name="表 2">
            <a:extLst>
              <a:ext uri="{FF2B5EF4-FFF2-40B4-BE49-F238E27FC236}">
                <a16:creationId xmlns:a16="http://schemas.microsoft.com/office/drawing/2014/main" id="{4480C65D-C8AF-7B5C-2967-C65B0210D335}"/>
              </a:ext>
            </a:extLst>
          </p:cNvPr>
          <p:cNvGraphicFramePr>
            <a:graphicFrameLocks noGrp="1"/>
          </p:cNvGraphicFramePr>
          <p:nvPr>
            <p:extLst>
              <p:ext uri="{D42A27DB-BD31-4B8C-83A1-F6EECF244321}">
                <p14:modId xmlns:p14="http://schemas.microsoft.com/office/powerpoint/2010/main" val="3129842799"/>
              </p:ext>
            </p:extLst>
          </p:nvPr>
        </p:nvGraphicFramePr>
        <p:xfrm>
          <a:off x="330200" y="908230"/>
          <a:ext cx="8483599" cy="1905000"/>
        </p:xfrm>
        <a:graphic>
          <a:graphicData uri="http://schemas.openxmlformats.org/drawingml/2006/table">
            <a:tbl>
              <a:tblPr/>
              <a:tblGrid>
                <a:gridCol w="1121013">
                  <a:extLst>
                    <a:ext uri="{9D8B030D-6E8A-4147-A177-3AD203B41FA5}">
                      <a16:colId xmlns:a16="http://schemas.microsoft.com/office/drawing/2014/main" val="3232704008"/>
                    </a:ext>
                  </a:extLst>
                </a:gridCol>
                <a:gridCol w="1377516">
                  <a:extLst>
                    <a:ext uri="{9D8B030D-6E8A-4147-A177-3AD203B41FA5}">
                      <a16:colId xmlns:a16="http://schemas.microsoft.com/office/drawing/2014/main" val="1379378124"/>
                    </a:ext>
                  </a:extLst>
                </a:gridCol>
                <a:gridCol w="598507">
                  <a:extLst>
                    <a:ext uri="{9D8B030D-6E8A-4147-A177-3AD203B41FA5}">
                      <a16:colId xmlns:a16="http://schemas.microsoft.com/office/drawing/2014/main" val="2266707022"/>
                    </a:ext>
                  </a:extLst>
                </a:gridCol>
                <a:gridCol w="598507">
                  <a:extLst>
                    <a:ext uri="{9D8B030D-6E8A-4147-A177-3AD203B41FA5}">
                      <a16:colId xmlns:a16="http://schemas.microsoft.com/office/drawing/2014/main" val="4231798972"/>
                    </a:ext>
                  </a:extLst>
                </a:gridCol>
                <a:gridCol w="598507">
                  <a:extLst>
                    <a:ext uri="{9D8B030D-6E8A-4147-A177-3AD203B41FA5}">
                      <a16:colId xmlns:a16="http://schemas.microsoft.com/office/drawing/2014/main" val="1743481251"/>
                    </a:ext>
                  </a:extLst>
                </a:gridCol>
                <a:gridCol w="598507">
                  <a:extLst>
                    <a:ext uri="{9D8B030D-6E8A-4147-A177-3AD203B41FA5}">
                      <a16:colId xmlns:a16="http://schemas.microsoft.com/office/drawing/2014/main" val="3195067082"/>
                    </a:ext>
                  </a:extLst>
                </a:gridCol>
                <a:gridCol w="598507">
                  <a:extLst>
                    <a:ext uri="{9D8B030D-6E8A-4147-A177-3AD203B41FA5}">
                      <a16:colId xmlns:a16="http://schemas.microsoft.com/office/drawing/2014/main" val="2563359574"/>
                    </a:ext>
                  </a:extLst>
                </a:gridCol>
                <a:gridCol w="598507">
                  <a:extLst>
                    <a:ext uri="{9D8B030D-6E8A-4147-A177-3AD203B41FA5}">
                      <a16:colId xmlns:a16="http://schemas.microsoft.com/office/drawing/2014/main" val="4036618397"/>
                    </a:ext>
                  </a:extLst>
                </a:gridCol>
                <a:gridCol w="598507">
                  <a:extLst>
                    <a:ext uri="{9D8B030D-6E8A-4147-A177-3AD203B41FA5}">
                      <a16:colId xmlns:a16="http://schemas.microsoft.com/office/drawing/2014/main" val="4246671467"/>
                    </a:ext>
                  </a:extLst>
                </a:gridCol>
                <a:gridCol w="598507">
                  <a:extLst>
                    <a:ext uri="{9D8B030D-6E8A-4147-A177-3AD203B41FA5}">
                      <a16:colId xmlns:a16="http://schemas.microsoft.com/office/drawing/2014/main" val="3167530739"/>
                    </a:ext>
                  </a:extLst>
                </a:gridCol>
                <a:gridCol w="598507">
                  <a:extLst>
                    <a:ext uri="{9D8B030D-6E8A-4147-A177-3AD203B41FA5}">
                      <a16:colId xmlns:a16="http://schemas.microsoft.com/office/drawing/2014/main" val="3844995135"/>
                    </a:ext>
                  </a:extLst>
                </a:gridCol>
                <a:gridCol w="598507">
                  <a:extLst>
                    <a:ext uri="{9D8B030D-6E8A-4147-A177-3AD203B41FA5}">
                      <a16:colId xmlns:a16="http://schemas.microsoft.com/office/drawing/2014/main" val="1469978699"/>
                    </a:ext>
                  </a:extLst>
                </a:gridCol>
              </a:tblGrid>
              <a:tr h="238125">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ブロック青年大会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3120495"/>
                  </a:ext>
                </a:extLst>
              </a:tr>
              <a:tr h="238125">
                <a:tc rowSpan="4">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093739"/>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期待通り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4639803"/>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普通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93548"/>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あまり良くなかった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406829"/>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参加したことが無い</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101168"/>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不明</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17334"/>
                  </a:ext>
                </a:extLst>
              </a:tr>
              <a:tr h="238125">
                <a:tc gridSpan="2">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7476799"/>
                  </a:ext>
                </a:extLst>
              </a:tr>
            </a:tbl>
          </a:graphicData>
        </a:graphic>
      </p:graphicFrame>
      <p:graphicFrame>
        <p:nvGraphicFramePr>
          <p:cNvPr id="4" name="グラフ 3">
            <a:extLst>
              <a:ext uri="{FF2B5EF4-FFF2-40B4-BE49-F238E27FC236}">
                <a16:creationId xmlns:a16="http://schemas.microsoft.com/office/drawing/2014/main" id="{99BD9ED6-A433-6CBE-3460-1F778792847D}"/>
              </a:ext>
            </a:extLst>
          </p:cNvPr>
          <p:cNvGraphicFramePr>
            <a:graphicFrameLocks/>
          </p:cNvGraphicFramePr>
          <p:nvPr>
            <p:extLst>
              <p:ext uri="{D42A27DB-BD31-4B8C-83A1-F6EECF244321}">
                <p14:modId xmlns:p14="http://schemas.microsoft.com/office/powerpoint/2010/main" val="1219419419"/>
              </p:ext>
            </p:extLst>
          </p:nvPr>
        </p:nvGraphicFramePr>
        <p:xfrm>
          <a:off x="3167063" y="2913320"/>
          <a:ext cx="5625471" cy="3604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58A7CDA4-CB97-F231-08F1-3B5BE8E2228B}"/>
              </a:ext>
            </a:extLst>
          </p:cNvPr>
          <p:cNvGraphicFramePr>
            <a:graphicFrameLocks/>
          </p:cNvGraphicFramePr>
          <p:nvPr>
            <p:extLst>
              <p:ext uri="{D42A27DB-BD31-4B8C-83A1-F6EECF244321}">
                <p14:modId xmlns:p14="http://schemas.microsoft.com/office/powerpoint/2010/main" val="1361548253"/>
              </p:ext>
            </p:extLst>
          </p:nvPr>
        </p:nvGraphicFramePr>
        <p:xfrm>
          <a:off x="-531631" y="3260765"/>
          <a:ext cx="4932397" cy="33101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543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2D2554A-FBFE-FEE2-9782-B5B68E3E0978}"/>
              </a:ext>
            </a:extLst>
          </p:cNvPr>
          <p:cNvSpPr txBox="1"/>
          <p:nvPr/>
        </p:nvSpPr>
        <p:spPr>
          <a:xfrm>
            <a:off x="150750" y="533488"/>
            <a:ext cx="4754828" cy="369332"/>
          </a:xfrm>
          <a:prstGeom prst="rect">
            <a:avLst/>
          </a:prstGeom>
          <a:noFill/>
        </p:spPr>
        <p:txBody>
          <a:bodyPr wrap="none" rtlCol="0">
            <a:spAutoFit/>
          </a:bodyPr>
          <a:lstStyle/>
          <a:p>
            <a:r>
              <a:rPr lang="ja-JP" altLang="en-US" b="1" dirty="0">
                <a:latin typeface="+mn-ea"/>
              </a:rPr>
              <a:t>９</a:t>
            </a:r>
            <a:r>
              <a:rPr lang="en-US" altLang="ja-JP" b="1" dirty="0">
                <a:latin typeface="+mn-ea"/>
              </a:rPr>
              <a:t>-</a:t>
            </a:r>
            <a:r>
              <a:rPr lang="ja-JP" altLang="en-US" b="1" dirty="0">
                <a:latin typeface="+mn-ea"/>
              </a:rPr>
              <a:t>５</a:t>
            </a:r>
            <a:r>
              <a:rPr kumimoji="1" lang="en-US" altLang="ja-JP" b="1" dirty="0">
                <a:latin typeface="+mn-ea"/>
              </a:rPr>
              <a:t>.</a:t>
            </a:r>
            <a:r>
              <a:rPr kumimoji="1" lang="ja-JP" altLang="en-US" b="1" dirty="0">
                <a:latin typeface="+mn-ea"/>
              </a:rPr>
              <a:t> </a:t>
            </a:r>
            <a:r>
              <a:rPr lang="ja-JP" altLang="en-US" b="1" i="0" u="none" strike="noStrike" dirty="0">
                <a:solidFill>
                  <a:srgbClr val="000000"/>
                </a:solidFill>
                <a:effectLst/>
                <a:latin typeface="+mn-ea"/>
              </a:rPr>
              <a:t>ブロック女性大会</a:t>
            </a:r>
            <a:r>
              <a:rPr lang="ja-JP" altLang="ja-JP" b="1" dirty="0">
                <a:effectLst/>
                <a:latin typeface="+mn-ea"/>
                <a:cs typeface="Times New Roman" panose="02020603050405020304" pitchFamily="18" charset="0"/>
              </a:rPr>
              <a:t>に参加した感想は？</a:t>
            </a:r>
            <a:endParaRPr kumimoji="1" lang="ja-JP" altLang="en-US" b="1" dirty="0">
              <a:latin typeface="+mn-ea"/>
            </a:endParaRPr>
          </a:p>
        </p:txBody>
      </p:sp>
      <p:graphicFrame>
        <p:nvGraphicFramePr>
          <p:cNvPr id="6" name="表 5">
            <a:extLst>
              <a:ext uri="{FF2B5EF4-FFF2-40B4-BE49-F238E27FC236}">
                <a16:creationId xmlns:a16="http://schemas.microsoft.com/office/drawing/2014/main" id="{D3B59274-3E38-C047-CD74-42A946CD5739}"/>
              </a:ext>
            </a:extLst>
          </p:cNvPr>
          <p:cNvGraphicFramePr>
            <a:graphicFrameLocks noGrp="1"/>
          </p:cNvGraphicFramePr>
          <p:nvPr>
            <p:extLst>
              <p:ext uri="{D42A27DB-BD31-4B8C-83A1-F6EECF244321}">
                <p14:modId xmlns:p14="http://schemas.microsoft.com/office/powerpoint/2010/main" val="423230799"/>
              </p:ext>
            </p:extLst>
          </p:nvPr>
        </p:nvGraphicFramePr>
        <p:xfrm>
          <a:off x="235810" y="908050"/>
          <a:ext cx="8483599" cy="1905000"/>
        </p:xfrm>
        <a:graphic>
          <a:graphicData uri="http://schemas.openxmlformats.org/drawingml/2006/table">
            <a:tbl>
              <a:tblPr/>
              <a:tblGrid>
                <a:gridCol w="1121013">
                  <a:extLst>
                    <a:ext uri="{9D8B030D-6E8A-4147-A177-3AD203B41FA5}">
                      <a16:colId xmlns:a16="http://schemas.microsoft.com/office/drawing/2014/main" val="3150110294"/>
                    </a:ext>
                  </a:extLst>
                </a:gridCol>
                <a:gridCol w="1377516">
                  <a:extLst>
                    <a:ext uri="{9D8B030D-6E8A-4147-A177-3AD203B41FA5}">
                      <a16:colId xmlns:a16="http://schemas.microsoft.com/office/drawing/2014/main" val="1129845912"/>
                    </a:ext>
                  </a:extLst>
                </a:gridCol>
                <a:gridCol w="598507">
                  <a:extLst>
                    <a:ext uri="{9D8B030D-6E8A-4147-A177-3AD203B41FA5}">
                      <a16:colId xmlns:a16="http://schemas.microsoft.com/office/drawing/2014/main" val="178042303"/>
                    </a:ext>
                  </a:extLst>
                </a:gridCol>
                <a:gridCol w="598507">
                  <a:extLst>
                    <a:ext uri="{9D8B030D-6E8A-4147-A177-3AD203B41FA5}">
                      <a16:colId xmlns:a16="http://schemas.microsoft.com/office/drawing/2014/main" val="2632785734"/>
                    </a:ext>
                  </a:extLst>
                </a:gridCol>
                <a:gridCol w="598507">
                  <a:extLst>
                    <a:ext uri="{9D8B030D-6E8A-4147-A177-3AD203B41FA5}">
                      <a16:colId xmlns:a16="http://schemas.microsoft.com/office/drawing/2014/main" val="88397945"/>
                    </a:ext>
                  </a:extLst>
                </a:gridCol>
                <a:gridCol w="598507">
                  <a:extLst>
                    <a:ext uri="{9D8B030D-6E8A-4147-A177-3AD203B41FA5}">
                      <a16:colId xmlns:a16="http://schemas.microsoft.com/office/drawing/2014/main" val="409849134"/>
                    </a:ext>
                  </a:extLst>
                </a:gridCol>
                <a:gridCol w="598507">
                  <a:extLst>
                    <a:ext uri="{9D8B030D-6E8A-4147-A177-3AD203B41FA5}">
                      <a16:colId xmlns:a16="http://schemas.microsoft.com/office/drawing/2014/main" val="3861184596"/>
                    </a:ext>
                  </a:extLst>
                </a:gridCol>
                <a:gridCol w="598507">
                  <a:extLst>
                    <a:ext uri="{9D8B030D-6E8A-4147-A177-3AD203B41FA5}">
                      <a16:colId xmlns:a16="http://schemas.microsoft.com/office/drawing/2014/main" val="3393386604"/>
                    </a:ext>
                  </a:extLst>
                </a:gridCol>
                <a:gridCol w="598507">
                  <a:extLst>
                    <a:ext uri="{9D8B030D-6E8A-4147-A177-3AD203B41FA5}">
                      <a16:colId xmlns:a16="http://schemas.microsoft.com/office/drawing/2014/main" val="3212942230"/>
                    </a:ext>
                  </a:extLst>
                </a:gridCol>
                <a:gridCol w="598507">
                  <a:extLst>
                    <a:ext uri="{9D8B030D-6E8A-4147-A177-3AD203B41FA5}">
                      <a16:colId xmlns:a16="http://schemas.microsoft.com/office/drawing/2014/main" val="3251587013"/>
                    </a:ext>
                  </a:extLst>
                </a:gridCol>
                <a:gridCol w="598507">
                  <a:extLst>
                    <a:ext uri="{9D8B030D-6E8A-4147-A177-3AD203B41FA5}">
                      <a16:colId xmlns:a16="http://schemas.microsoft.com/office/drawing/2014/main" val="3331561753"/>
                    </a:ext>
                  </a:extLst>
                </a:gridCol>
                <a:gridCol w="598507">
                  <a:extLst>
                    <a:ext uri="{9D8B030D-6E8A-4147-A177-3AD203B41FA5}">
                      <a16:colId xmlns:a16="http://schemas.microsoft.com/office/drawing/2014/main" val="3067660445"/>
                    </a:ext>
                  </a:extLst>
                </a:gridCol>
              </a:tblGrid>
              <a:tr h="238125">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ブロック女性大会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91870724"/>
                  </a:ext>
                </a:extLst>
              </a:tr>
              <a:tr h="238125">
                <a:tc rowSpan="4">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705849"/>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期待通り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790451"/>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普通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610734"/>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あまり良くなかった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507638"/>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参加したことが無い</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3773757"/>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不明</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306967"/>
                  </a:ext>
                </a:extLst>
              </a:tr>
              <a:tr h="238125">
                <a:tc gridSpan="2">
                  <a:txBody>
                    <a:bodyPr/>
                    <a:lstStyle/>
                    <a:p>
                      <a:pPr algn="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91506279"/>
                  </a:ext>
                </a:extLst>
              </a:tr>
            </a:tbl>
          </a:graphicData>
        </a:graphic>
      </p:graphicFrame>
      <p:graphicFrame>
        <p:nvGraphicFramePr>
          <p:cNvPr id="7" name="グラフ 6">
            <a:extLst>
              <a:ext uri="{FF2B5EF4-FFF2-40B4-BE49-F238E27FC236}">
                <a16:creationId xmlns:a16="http://schemas.microsoft.com/office/drawing/2014/main" id="{C39ABA3E-844B-8CEC-7E1C-31F045A799C7}"/>
              </a:ext>
            </a:extLst>
          </p:cNvPr>
          <p:cNvGraphicFramePr>
            <a:graphicFrameLocks/>
          </p:cNvGraphicFramePr>
          <p:nvPr>
            <p:extLst>
              <p:ext uri="{D42A27DB-BD31-4B8C-83A1-F6EECF244321}">
                <p14:modId xmlns:p14="http://schemas.microsoft.com/office/powerpoint/2010/main" val="1065302315"/>
              </p:ext>
            </p:extLst>
          </p:nvPr>
        </p:nvGraphicFramePr>
        <p:xfrm>
          <a:off x="-477964" y="2834211"/>
          <a:ext cx="4240457" cy="3773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37608DAC-0031-AC19-5740-CA8B71A1CE8B}"/>
              </a:ext>
            </a:extLst>
          </p:cNvPr>
          <p:cNvGraphicFramePr>
            <a:graphicFrameLocks/>
          </p:cNvGraphicFramePr>
          <p:nvPr>
            <p:extLst>
              <p:ext uri="{D42A27DB-BD31-4B8C-83A1-F6EECF244321}">
                <p14:modId xmlns:p14="http://schemas.microsoft.com/office/powerpoint/2010/main" val="4042254575"/>
              </p:ext>
            </p:extLst>
          </p:nvPr>
        </p:nvGraphicFramePr>
        <p:xfrm>
          <a:off x="3167064" y="2956107"/>
          <a:ext cx="5552346" cy="35403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776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F450A5-B65D-934A-0258-BD07F0B7FF5B}"/>
              </a:ext>
            </a:extLst>
          </p:cNvPr>
          <p:cNvSpPr txBox="1"/>
          <p:nvPr/>
        </p:nvSpPr>
        <p:spPr>
          <a:xfrm>
            <a:off x="191822" y="526195"/>
            <a:ext cx="6120586"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10.</a:t>
            </a:r>
            <a:r>
              <a:rPr kumimoji="1" lang="ja-JP" altLang="en-US" b="1" dirty="0">
                <a:latin typeface="游ゴシック" panose="020B0400000000000000" pitchFamily="50" charset="-128"/>
                <a:ea typeface="游ゴシック" panose="020B0400000000000000" pitchFamily="50" charset="-128"/>
              </a:rPr>
              <a:t> 建築士会の事業で楽しかった企画や興味を持った企画</a:t>
            </a:r>
          </a:p>
        </p:txBody>
      </p:sp>
      <p:graphicFrame>
        <p:nvGraphicFramePr>
          <p:cNvPr id="3" name="グラフ 2">
            <a:extLst>
              <a:ext uri="{FF2B5EF4-FFF2-40B4-BE49-F238E27FC236}">
                <a16:creationId xmlns:a16="http://schemas.microsoft.com/office/drawing/2014/main" id="{1F56F5FA-F20E-5C65-C1A2-7D903238FDBE}"/>
              </a:ext>
            </a:extLst>
          </p:cNvPr>
          <p:cNvGraphicFramePr>
            <a:graphicFrameLocks/>
          </p:cNvGraphicFramePr>
          <p:nvPr>
            <p:extLst>
              <p:ext uri="{D42A27DB-BD31-4B8C-83A1-F6EECF244321}">
                <p14:modId xmlns:p14="http://schemas.microsoft.com/office/powerpoint/2010/main" val="3856061343"/>
              </p:ext>
            </p:extLst>
          </p:nvPr>
        </p:nvGraphicFramePr>
        <p:xfrm>
          <a:off x="-968680" y="1075310"/>
          <a:ext cx="10563726" cy="4707379"/>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93E5B525-1420-D573-1C71-6F860F5BB036}"/>
              </a:ext>
            </a:extLst>
          </p:cNvPr>
          <p:cNvSpPr txBox="1"/>
          <p:nvPr/>
        </p:nvSpPr>
        <p:spPr>
          <a:xfrm>
            <a:off x="191822" y="6175018"/>
            <a:ext cx="8725675" cy="307777"/>
          </a:xfrm>
          <a:prstGeom prst="rect">
            <a:avLst/>
          </a:prstGeom>
          <a:noFill/>
          <a:ln>
            <a:solidFill>
              <a:schemeClr val="tx1"/>
            </a:solidFill>
          </a:ln>
        </p:spPr>
        <p:txBody>
          <a:bodyPr wrap="squar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一級建築士設計製図試験、建築士会の職能</a:t>
            </a:r>
            <a:endParaRPr kumimoji="1" lang="ja-JP" altLang="en-US" sz="14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CC253474-0030-259E-BE1B-9B0D1C4F6FF8}"/>
              </a:ext>
            </a:extLst>
          </p:cNvPr>
          <p:cNvSpPr txBox="1"/>
          <p:nvPr/>
        </p:nvSpPr>
        <p:spPr>
          <a:xfrm>
            <a:off x="7742856" y="1550716"/>
            <a:ext cx="449162" cy="276999"/>
          </a:xfrm>
          <a:prstGeom prst="rect">
            <a:avLst/>
          </a:prstGeom>
          <a:noFill/>
        </p:spPr>
        <p:txBody>
          <a:bodyPr wrap="none" rtlCol="0">
            <a:spAutoFit/>
          </a:bodyPr>
          <a:lstStyle/>
          <a:p>
            <a:r>
              <a:rPr kumimoji="1" lang="en-US" altLang="ja-JP" sz="1200" b="1" dirty="0"/>
              <a:t>101</a:t>
            </a:r>
            <a:endParaRPr kumimoji="1" lang="ja-JP" altLang="en-US" sz="1200" b="1" dirty="0"/>
          </a:p>
        </p:txBody>
      </p:sp>
      <p:sp>
        <p:nvSpPr>
          <p:cNvPr id="6" name="テキスト ボックス 5">
            <a:extLst>
              <a:ext uri="{FF2B5EF4-FFF2-40B4-BE49-F238E27FC236}">
                <a16:creationId xmlns:a16="http://schemas.microsoft.com/office/drawing/2014/main" id="{8CBDCF37-F971-C542-F872-ED14C7E0AAFB}"/>
              </a:ext>
            </a:extLst>
          </p:cNvPr>
          <p:cNvSpPr txBox="1"/>
          <p:nvPr/>
        </p:nvSpPr>
        <p:spPr>
          <a:xfrm>
            <a:off x="6528182" y="1784244"/>
            <a:ext cx="360996" cy="276999"/>
          </a:xfrm>
          <a:prstGeom prst="rect">
            <a:avLst/>
          </a:prstGeom>
          <a:noFill/>
        </p:spPr>
        <p:txBody>
          <a:bodyPr wrap="none" rtlCol="0">
            <a:spAutoFit/>
          </a:bodyPr>
          <a:lstStyle/>
          <a:p>
            <a:r>
              <a:rPr kumimoji="1" lang="en-US" altLang="ja-JP" sz="1200" b="1" dirty="0"/>
              <a:t>70</a:t>
            </a:r>
            <a:endParaRPr kumimoji="1" lang="ja-JP" altLang="en-US" sz="1200" b="1" dirty="0"/>
          </a:p>
        </p:txBody>
      </p:sp>
      <p:sp>
        <p:nvSpPr>
          <p:cNvPr id="7" name="テキスト ボックス 6">
            <a:extLst>
              <a:ext uri="{FF2B5EF4-FFF2-40B4-BE49-F238E27FC236}">
                <a16:creationId xmlns:a16="http://schemas.microsoft.com/office/drawing/2014/main" id="{CC81A961-A105-9172-76E8-5E46A1B57AE5}"/>
              </a:ext>
            </a:extLst>
          </p:cNvPr>
          <p:cNvSpPr txBox="1"/>
          <p:nvPr/>
        </p:nvSpPr>
        <p:spPr>
          <a:xfrm>
            <a:off x="6193203" y="2009521"/>
            <a:ext cx="360996" cy="276999"/>
          </a:xfrm>
          <a:prstGeom prst="rect">
            <a:avLst/>
          </a:prstGeom>
          <a:noFill/>
        </p:spPr>
        <p:txBody>
          <a:bodyPr wrap="none" rtlCol="0">
            <a:spAutoFit/>
          </a:bodyPr>
          <a:lstStyle/>
          <a:p>
            <a:r>
              <a:rPr kumimoji="1" lang="en-US" altLang="ja-JP" sz="1200" b="1" dirty="0"/>
              <a:t>60</a:t>
            </a:r>
            <a:endParaRPr kumimoji="1" lang="ja-JP" altLang="en-US" sz="1200" b="1" dirty="0"/>
          </a:p>
        </p:txBody>
      </p:sp>
      <p:sp>
        <p:nvSpPr>
          <p:cNvPr id="8" name="テキスト ボックス 7">
            <a:extLst>
              <a:ext uri="{FF2B5EF4-FFF2-40B4-BE49-F238E27FC236}">
                <a16:creationId xmlns:a16="http://schemas.microsoft.com/office/drawing/2014/main" id="{97761D46-41AE-4A84-C3B1-AA37FC1DA8F0}"/>
              </a:ext>
            </a:extLst>
          </p:cNvPr>
          <p:cNvSpPr txBox="1"/>
          <p:nvPr/>
        </p:nvSpPr>
        <p:spPr>
          <a:xfrm>
            <a:off x="5694323" y="2250308"/>
            <a:ext cx="360996" cy="276999"/>
          </a:xfrm>
          <a:prstGeom prst="rect">
            <a:avLst/>
          </a:prstGeom>
          <a:noFill/>
        </p:spPr>
        <p:txBody>
          <a:bodyPr wrap="square" rtlCol="0">
            <a:spAutoFit/>
          </a:bodyPr>
          <a:lstStyle/>
          <a:p>
            <a:r>
              <a:rPr kumimoji="1" lang="en-US" altLang="ja-JP" sz="1200" b="1" dirty="0"/>
              <a:t>47</a:t>
            </a:r>
            <a:endParaRPr kumimoji="1" lang="ja-JP" altLang="en-US" sz="1200" b="1" dirty="0"/>
          </a:p>
        </p:txBody>
      </p:sp>
      <p:sp>
        <p:nvSpPr>
          <p:cNvPr id="9" name="テキスト ボックス 8">
            <a:extLst>
              <a:ext uri="{FF2B5EF4-FFF2-40B4-BE49-F238E27FC236}">
                <a16:creationId xmlns:a16="http://schemas.microsoft.com/office/drawing/2014/main" id="{27EA7605-D895-2089-37CB-736435AFD6F0}"/>
              </a:ext>
            </a:extLst>
          </p:cNvPr>
          <p:cNvSpPr txBox="1"/>
          <p:nvPr/>
        </p:nvSpPr>
        <p:spPr>
          <a:xfrm>
            <a:off x="5384994" y="2477162"/>
            <a:ext cx="360996" cy="276999"/>
          </a:xfrm>
          <a:prstGeom prst="rect">
            <a:avLst/>
          </a:prstGeom>
          <a:noFill/>
        </p:spPr>
        <p:txBody>
          <a:bodyPr wrap="none" rtlCol="0">
            <a:spAutoFit/>
          </a:bodyPr>
          <a:lstStyle/>
          <a:p>
            <a:r>
              <a:rPr kumimoji="1" lang="en-US" altLang="ja-JP" sz="1200" b="1" dirty="0"/>
              <a:t>39</a:t>
            </a:r>
            <a:endParaRPr kumimoji="1" lang="ja-JP" altLang="en-US" sz="1200" b="1" dirty="0"/>
          </a:p>
        </p:txBody>
      </p:sp>
      <p:sp>
        <p:nvSpPr>
          <p:cNvPr id="10" name="テキスト ボックス 9">
            <a:extLst>
              <a:ext uri="{FF2B5EF4-FFF2-40B4-BE49-F238E27FC236}">
                <a16:creationId xmlns:a16="http://schemas.microsoft.com/office/drawing/2014/main" id="{9D9BD367-0400-702B-3526-0EC3058F2997}"/>
              </a:ext>
            </a:extLst>
          </p:cNvPr>
          <p:cNvSpPr txBox="1"/>
          <p:nvPr/>
        </p:nvSpPr>
        <p:spPr>
          <a:xfrm>
            <a:off x="5008059" y="2699875"/>
            <a:ext cx="360996" cy="276999"/>
          </a:xfrm>
          <a:prstGeom prst="rect">
            <a:avLst/>
          </a:prstGeom>
          <a:noFill/>
        </p:spPr>
        <p:txBody>
          <a:bodyPr wrap="none" rtlCol="0">
            <a:spAutoFit/>
          </a:bodyPr>
          <a:lstStyle/>
          <a:p>
            <a:r>
              <a:rPr kumimoji="1" lang="en-US" altLang="ja-JP" sz="1200" b="1" dirty="0"/>
              <a:t>29</a:t>
            </a:r>
            <a:endParaRPr kumimoji="1" lang="ja-JP" altLang="en-US" sz="1200" b="1" dirty="0"/>
          </a:p>
        </p:txBody>
      </p:sp>
      <p:sp>
        <p:nvSpPr>
          <p:cNvPr id="11" name="テキスト ボックス 10">
            <a:extLst>
              <a:ext uri="{FF2B5EF4-FFF2-40B4-BE49-F238E27FC236}">
                <a16:creationId xmlns:a16="http://schemas.microsoft.com/office/drawing/2014/main" id="{6B55F4B9-3772-7870-B4B8-1F0267FA5ABB}"/>
              </a:ext>
            </a:extLst>
          </p:cNvPr>
          <p:cNvSpPr txBox="1"/>
          <p:nvPr/>
        </p:nvSpPr>
        <p:spPr>
          <a:xfrm>
            <a:off x="4826478" y="2943258"/>
            <a:ext cx="360996" cy="276999"/>
          </a:xfrm>
          <a:prstGeom prst="rect">
            <a:avLst/>
          </a:prstGeom>
          <a:noFill/>
        </p:spPr>
        <p:txBody>
          <a:bodyPr wrap="none" rtlCol="0">
            <a:spAutoFit/>
          </a:bodyPr>
          <a:lstStyle/>
          <a:p>
            <a:r>
              <a:rPr kumimoji="1" lang="en-US" altLang="ja-JP" sz="1200" b="1" dirty="0"/>
              <a:t>24</a:t>
            </a:r>
            <a:endParaRPr kumimoji="1" lang="ja-JP" altLang="en-US" sz="1200" b="1" dirty="0"/>
          </a:p>
        </p:txBody>
      </p:sp>
      <p:sp>
        <p:nvSpPr>
          <p:cNvPr id="12" name="テキスト ボックス 11">
            <a:extLst>
              <a:ext uri="{FF2B5EF4-FFF2-40B4-BE49-F238E27FC236}">
                <a16:creationId xmlns:a16="http://schemas.microsoft.com/office/drawing/2014/main" id="{ACC80209-2DD0-B678-40BA-0889356E758A}"/>
              </a:ext>
            </a:extLst>
          </p:cNvPr>
          <p:cNvSpPr txBox="1"/>
          <p:nvPr/>
        </p:nvSpPr>
        <p:spPr>
          <a:xfrm>
            <a:off x="4684789" y="3186641"/>
            <a:ext cx="360996" cy="276999"/>
          </a:xfrm>
          <a:prstGeom prst="rect">
            <a:avLst/>
          </a:prstGeom>
          <a:noFill/>
        </p:spPr>
        <p:txBody>
          <a:bodyPr wrap="none" rtlCol="0">
            <a:spAutoFit/>
          </a:bodyPr>
          <a:lstStyle/>
          <a:p>
            <a:r>
              <a:rPr kumimoji="1" lang="en-US" altLang="ja-JP" sz="1200" b="1" dirty="0"/>
              <a:t>20</a:t>
            </a:r>
            <a:endParaRPr kumimoji="1" lang="ja-JP" altLang="en-US" sz="1200" b="1" dirty="0"/>
          </a:p>
        </p:txBody>
      </p:sp>
      <p:sp>
        <p:nvSpPr>
          <p:cNvPr id="13" name="テキスト ボックス 12">
            <a:extLst>
              <a:ext uri="{FF2B5EF4-FFF2-40B4-BE49-F238E27FC236}">
                <a16:creationId xmlns:a16="http://schemas.microsoft.com/office/drawing/2014/main" id="{B6E8D9A8-5CDD-1DDD-730A-1021630FC17D}"/>
              </a:ext>
            </a:extLst>
          </p:cNvPr>
          <p:cNvSpPr txBox="1"/>
          <p:nvPr/>
        </p:nvSpPr>
        <p:spPr>
          <a:xfrm>
            <a:off x="4575136" y="3413666"/>
            <a:ext cx="360996" cy="276999"/>
          </a:xfrm>
          <a:prstGeom prst="rect">
            <a:avLst/>
          </a:prstGeom>
          <a:noFill/>
        </p:spPr>
        <p:txBody>
          <a:bodyPr wrap="square" rtlCol="0">
            <a:spAutoFit/>
          </a:bodyPr>
          <a:lstStyle/>
          <a:p>
            <a:r>
              <a:rPr kumimoji="1" lang="en-US" altLang="ja-JP" sz="1200" b="1" dirty="0"/>
              <a:t>18</a:t>
            </a:r>
            <a:endParaRPr kumimoji="1" lang="ja-JP" altLang="en-US" sz="1200" b="1" dirty="0"/>
          </a:p>
        </p:txBody>
      </p:sp>
      <p:sp>
        <p:nvSpPr>
          <p:cNvPr id="14" name="テキスト ボックス 13">
            <a:extLst>
              <a:ext uri="{FF2B5EF4-FFF2-40B4-BE49-F238E27FC236}">
                <a16:creationId xmlns:a16="http://schemas.microsoft.com/office/drawing/2014/main" id="{B588903C-B65F-BC2C-4EF1-7A696DDC8BFE}"/>
              </a:ext>
            </a:extLst>
          </p:cNvPr>
          <p:cNvSpPr txBox="1"/>
          <p:nvPr/>
        </p:nvSpPr>
        <p:spPr>
          <a:xfrm>
            <a:off x="4575136" y="3657049"/>
            <a:ext cx="360996" cy="276999"/>
          </a:xfrm>
          <a:prstGeom prst="rect">
            <a:avLst/>
          </a:prstGeom>
          <a:noFill/>
        </p:spPr>
        <p:txBody>
          <a:bodyPr wrap="none" rtlCol="0">
            <a:spAutoFit/>
          </a:bodyPr>
          <a:lstStyle/>
          <a:p>
            <a:r>
              <a:rPr kumimoji="1" lang="en-US" altLang="ja-JP" sz="1200" b="1" dirty="0"/>
              <a:t>16</a:t>
            </a:r>
            <a:endParaRPr kumimoji="1" lang="ja-JP" altLang="en-US" sz="1200" b="1" dirty="0"/>
          </a:p>
        </p:txBody>
      </p:sp>
      <p:sp>
        <p:nvSpPr>
          <p:cNvPr id="15" name="テキスト ボックス 14">
            <a:extLst>
              <a:ext uri="{FF2B5EF4-FFF2-40B4-BE49-F238E27FC236}">
                <a16:creationId xmlns:a16="http://schemas.microsoft.com/office/drawing/2014/main" id="{ED7E422D-E268-C7AA-8B6A-E654786900BB}"/>
              </a:ext>
            </a:extLst>
          </p:cNvPr>
          <p:cNvSpPr txBox="1"/>
          <p:nvPr/>
        </p:nvSpPr>
        <p:spPr>
          <a:xfrm>
            <a:off x="4504291" y="3884074"/>
            <a:ext cx="360996" cy="276999"/>
          </a:xfrm>
          <a:prstGeom prst="rect">
            <a:avLst/>
          </a:prstGeom>
          <a:noFill/>
        </p:spPr>
        <p:txBody>
          <a:bodyPr wrap="none" rtlCol="0">
            <a:spAutoFit/>
          </a:bodyPr>
          <a:lstStyle/>
          <a:p>
            <a:r>
              <a:rPr kumimoji="1" lang="en-US" altLang="ja-JP" sz="1200" b="1" dirty="0"/>
              <a:t>16</a:t>
            </a:r>
            <a:endParaRPr kumimoji="1" lang="ja-JP" altLang="en-US" sz="1200" b="1" dirty="0"/>
          </a:p>
        </p:txBody>
      </p:sp>
      <p:sp>
        <p:nvSpPr>
          <p:cNvPr id="16" name="テキスト ボックス 15">
            <a:extLst>
              <a:ext uri="{FF2B5EF4-FFF2-40B4-BE49-F238E27FC236}">
                <a16:creationId xmlns:a16="http://schemas.microsoft.com/office/drawing/2014/main" id="{5A8CF574-D9C1-65FB-E8F8-1C05E26AD310}"/>
              </a:ext>
            </a:extLst>
          </p:cNvPr>
          <p:cNvSpPr txBox="1"/>
          <p:nvPr/>
        </p:nvSpPr>
        <p:spPr>
          <a:xfrm>
            <a:off x="4465482" y="4110961"/>
            <a:ext cx="360996" cy="276999"/>
          </a:xfrm>
          <a:prstGeom prst="rect">
            <a:avLst/>
          </a:prstGeom>
          <a:noFill/>
        </p:spPr>
        <p:txBody>
          <a:bodyPr wrap="none" rtlCol="0">
            <a:spAutoFit/>
          </a:bodyPr>
          <a:lstStyle/>
          <a:p>
            <a:r>
              <a:rPr kumimoji="1" lang="en-US" altLang="ja-JP" sz="1200" b="1" dirty="0"/>
              <a:t>15</a:t>
            </a:r>
            <a:endParaRPr kumimoji="1" lang="ja-JP" altLang="en-US" sz="1200" b="1" dirty="0"/>
          </a:p>
        </p:txBody>
      </p:sp>
      <p:sp>
        <p:nvSpPr>
          <p:cNvPr id="17" name="テキスト ボックス 16">
            <a:extLst>
              <a:ext uri="{FF2B5EF4-FFF2-40B4-BE49-F238E27FC236}">
                <a16:creationId xmlns:a16="http://schemas.microsoft.com/office/drawing/2014/main" id="{075BC98D-A580-22EF-B788-100DEADA2A24}"/>
              </a:ext>
            </a:extLst>
          </p:cNvPr>
          <p:cNvSpPr txBox="1"/>
          <p:nvPr/>
        </p:nvSpPr>
        <p:spPr>
          <a:xfrm>
            <a:off x="4426673" y="4337848"/>
            <a:ext cx="360996" cy="276999"/>
          </a:xfrm>
          <a:prstGeom prst="rect">
            <a:avLst/>
          </a:prstGeom>
          <a:noFill/>
        </p:spPr>
        <p:txBody>
          <a:bodyPr wrap="none" rtlCol="0">
            <a:spAutoFit/>
          </a:bodyPr>
          <a:lstStyle/>
          <a:p>
            <a:r>
              <a:rPr kumimoji="1" lang="en-US" altLang="ja-JP" sz="1200" b="1" dirty="0"/>
              <a:t>12</a:t>
            </a:r>
            <a:endParaRPr kumimoji="1" lang="ja-JP" altLang="en-US" sz="1200" b="1" dirty="0"/>
          </a:p>
        </p:txBody>
      </p:sp>
      <p:sp>
        <p:nvSpPr>
          <p:cNvPr id="18" name="テキスト ボックス 17">
            <a:extLst>
              <a:ext uri="{FF2B5EF4-FFF2-40B4-BE49-F238E27FC236}">
                <a16:creationId xmlns:a16="http://schemas.microsoft.com/office/drawing/2014/main" id="{A905A4CE-5E60-A660-AF1B-49E6751048D1}"/>
              </a:ext>
            </a:extLst>
          </p:cNvPr>
          <p:cNvSpPr txBox="1"/>
          <p:nvPr/>
        </p:nvSpPr>
        <p:spPr>
          <a:xfrm>
            <a:off x="4323793" y="4571104"/>
            <a:ext cx="360996" cy="276999"/>
          </a:xfrm>
          <a:prstGeom prst="rect">
            <a:avLst/>
          </a:prstGeom>
          <a:noFill/>
        </p:spPr>
        <p:txBody>
          <a:bodyPr wrap="none" rtlCol="0">
            <a:spAutoFit/>
          </a:bodyPr>
          <a:lstStyle/>
          <a:p>
            <a:r>
              <a:rPr kumimoji="1" lang="en-US" altLang="ja-JP" sz="1200" b="1" dirty="0"/>
              <a:t>11</a:t>
            </a:r>
            <a:endParaRPr kumimoji="1" lang="ja-JP" altLang="en-US" sz="1200" b="1" dirty="0"/>
          </a:p>
        </p:txBody>
      </p:sp>
      <p:sp>
        <p:nvSpPr>
          <p:cNvPr id="19" name="テキスト ボックス 18">
            <a:extLst>
              <a:ext uri="{FF2B5EF4-FFF2-40B4-BE49-F238E27FC236}">
                <a16:creationId xmlns:a16="http://schemas.microsoft.com/office/drawing/2014/main" id="{4BEF020D-8A5E-D1E4-4F92-F26EE5EEBBBB}"/>
              </a:ext>
            </a:extLst>
          </p:cNvPr>
          <p:cNvSpPr txBox="1"/>
          <p:nvPr/>
        </p:nvSpPr>
        <p:spPr>
          <a:xfrm>
            <a:off x="4284984" y="4789114"/>
            <a:ext cx="360996" cy="276999"/>
          </a:xfrm>
          <a:prstGeom prst="rect">
            <a:avLst/>
          </a:prstGeom>
          <a:noFill/>
        </p:spPr>
        <p:txBody>
          <a:bodyPr wrap="none" rtlCol="0">
            <a:spAutoFit/>
          </a:bodyPr>
          <a:lstStyle/>
          <a:p>
            <a:r>
              <a:rPr kumimoji="1" lang="en-US" altLang="ja-JP" sz="1200" b="1" dirty="0"/>
              <a:t>10</a:t>
            </a:r>
            <a:endParaRPr kumimoji="1" lang="ja-JP" altLang="en-US" sz="1200" b="1" dirty="0"/>
          </a:p>
        </p:txBody>
      </p:sp>
      <p:sp>
        <p:nvSpPr>
          <p:cNvPr id="20" name="テキスト ボックス 19">
            <a:extLst>
              <a:ext uri="{FF2B5EF4-FFF2-40B4-BE49-F238E27FC236}">
                <a16:creationId xmlns:a16="http://schemas.microsoft.com/office/drawing/2014/main" id="{3C7907B8-924A-753E-79D0-77F6EB350C32}"/>
              </a:ext>
            </a:extLst>
          </p:cNvPr>
          <p:cNvSpPr txBox="1"/>
          <p:nvPr/>
        </p:nvSpPr>
        <p:spPr>
          <a:xfrm>
            <a:off x="4170454" y="5047449"/>
            <a:ext cx="272832" cy="276999"/>
          </a:xfrm>
          <a:prstGeom prst="rect">
            <a:avLst/>
          </a:prstGeom>
          <a:noFill/>
        </p:spPr>
        <p:txBody>
          <a:bodyPr wrap="none" rtlCol="0">
            <a:spAutoFit/>
          </a:bodyPr>
          <a:lstStyle/>
          <a:p>
            <a:r>
              <a:rPr kumimoji="1" lang="en-US" altLang="ja-JP" sz="1200" b="1" dirty="0"/>
              <a:t>6</a:t>
            </a:r>
            <a:endParaRPr kumimoji="1" lang="ja-JP" altLang="en-US" sz="1200" b="1" dirty="0"/>
          </a:p>
        </p:txBody>
      </p:sp>
      <p:sp>
        <p:nvSpPr>
          <p:cNvPr id="21" name="テキスト ボックス 20">
            <a:extLst>
              <a:ext uri="{FF2B5EF4-FFF2-40B4-BE49-F238E27FC236}">
                <a16:creationId xmlns:a16="http://schemas.microsoft.com/office/drawing/2014/main" id="{1E744D93-D424-F563-97F4-49A30F529CAE}"/>
              </a:ext>
            </a:extLst>
          </p:cNvPr>
          <p:cNvSpPr txBox="1"/>
          <p:nvPr/>
        </p:nvSpPr>
        <p:spPr>
          <a:xfrm>
            <a:off x="4051252" y="5263220"/>
            <a:ext cx="272832" cy="276999"/>
          </a:xfrm>
          <a:prstGeom prst="rect">
            <a:avLst/>
          </a:prstGeom>
          <a:noFill/>
        </p:spPr>
        <p:txBody>
          <a:bodyPr wrap="none" rtlCol="0">
            <a:spAutoFit/>
          </a:bodyPr>
          <a:lstStyle/>
          <a:p>
            <a:r>
              <a:rPr kumimoji="1" lang="en-US" altLang="ja-JP" sz="1200" b="1" dirty="0"/>
              <a:t>3</a:t>
            </a:r>
            <a:endParaRPr kumimoji="1" lang="ja-JP" altLang="en-US" sz="1200" b="1" dirty="0"/>
          </a:p>
        </p:txBody>
      </p:sp>
    </p:spTree>
    <p:extLst>
      <p:ext uri="{BB962C8B-B14F-4D97-AF65-F5344CB8AC3E}">
        <p14:creationId xmlns:p14="http://schemas.microsoft.com/office/powerpoint/2010/main" val="419795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F84285-2BDB-DB09-866E-F8DA08C7F22A}"/>
              </a:ext>
            </a:extLst>
          </p:cNvPr>
          <p:cNvSpPr txBox="1"/>
          <p:nvPr/>
        </p:nvSpPr>
        <p:spPr>
          <a:xfrm>
            <a:off x="106758" y="536827"/>
            <a:ext cx="3812262" cy="369332"/>
          </a:xfrm>
          <a:prstGeom prst="rect">
            <a:avLst/>
          </a:prstGeom>
          <a:noFill/>
        </p:spPr>
        <p:txBody>
          <a:bodyPr wrap="none" rtlCol="0">
            <a:spAutoFit/>
          </a:bodyPr>
          <a:lstStyle/>
          <a:p>
            <a:r>
              <a:rPr kumimoji="1" lang="en-US" altLang="ja-JP" b="1" dirty="0">
                <a:latin typeface="+mn-ea"/>
              </a:rPr>
              <a:t>11.</a:t>
            </a:r>
            <a:r>
              <a:rPr kumimoji="1" lang="ja-JP" altLang="en-US" b="1" dirty="0">
                <a:latin typeface="+mn-ea"/>
              </a:rPr>
              <a:t> これから取り組んでみたい活動</a:t>
            </a:r>
          </a:p>
        </p:txBody>
      </p:sp>
      <p:sp>
        <p:nvSpPr>
          <p:cNvPr id="3" name="テキスト ボックス 2">
            <a:extLst>
              <a:ext uri="{FF2B5EF4-FFF2-40B4-BE49-F238E27FC236}">
                <a16:creationId xmlns:a16="http://schemas.microsoft.com/office/drawing/2014/main" id="{7150FBD5-D366-88B1-5E35-DBD32193DEB7}"/>
              </a:ext>
            </a:extLst>
          </p:cNvPr>
          <p:cNvSpPr txBox="1"/>
          <p:nvPr/>
        </p:nvSpPr>
        <p:spPr>
          <a:xfrm>
            <a:off x="8373129" y="1397007"/>
            <a:ext cx="360996" cy="276999"/>
          </a:xfrm>
          <a:prstGeom prst="rect">
            <a:avLst/>
          </a:prstGeom>
          <a:noFill/>
        </p:spPr>
        <p:txBody>
          <a:bodyPr wrap="none" rtlCol="0">
            <a:spAutoFit/>
          </a:bodyPr>
          <a:lstStyle/>
          <a:p>
            <a:r>
              <a:rPr kumimoji="1" lang="en-US" altLang="ja-JP" sz="1200" b="1" dirty="0"/>
              <a:t>54</a:t>
            </a:r>
            <a:endParaRPr kumimoji="1" lang="ja-JP" altLang="en-US" sz="1200" b="1" dirty="0"/>
          </a:p>
        </p:txBody>
      </p:sp>
      <p:graphicFrame>
        <p:nvGraphicFramePr>
          <p:cNvPr id="4" name="グラフ 3">
            <a:extLst>
              <a:ext uri="{FF2B5EF4-FFF2-40B4-BE49-F238E27FC236}">
                <a16:creationId xmlns:a16="http://schemas.microsoft.com/office/drawing/2014/main" id="{AAB080F3-07C3-F3CE-338A-8532512C75C1}"/>
              </a:ext>
            </a:extLst>
          </p:cNvPr>
          <p:cNvGraphicFramePr>
            <a:graphicFrameLocks/>
          </p:cNvGraphicFramePr>
          <p:nvPr>
            <p:extLst>
              <p:ext uri="{D42A27DB-BD31-4B8C-83A1-F6EECF244321}">
                <p14:modId xmlns:p14="http://schemas.microsoft.com/office/powerpoint/2010/main" val="2102951582"/>
              </p:ext>
            </p:extLst>
          </p:nvPr>
        </p:nvGraphicFramePr>
        <p:xfrm>
          <a:off x="36015" y="999075"/>
          <a:ext cx="9015559" cy="513701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0341C455-ECC6-340D-C0B5-057B7840744B}"/>
              </a:ext>
            </a:extLst>
          </p:cNvPr>
          <p:cNvSpPr txBox="1"/>
          <p:nvPr/>
        </p:nvSpPr>
        <p:spPr>
          <a:xfrm>
            <a:off x="8192631" y="1661599"/>
            <a:ext cx="360996" cy="276999"/>
          </a:xfrm>
          <a:prstGeom prst="rect">
            <a:avLst/>
          </a:prstGeom>
          <a:noFill/>
        </p:spPr>
        <p:txBody>
          <a:bodyPr wrap="none" rtlCol="0">
            <a:spAutoFit/>
          </a:bodyPr>
          <a:lstStyle/>
          <a:p>
            <a:r>
              <a:rPr kumimoji="1" lang="en-US" altLang="ja-JP" sz="1200" b="1" dirty="0"/>
              <a:t>51</a:t>
            </a:r>
            <a:endParaRPr kumimoji="1" lang="ja-JP" altLang="en-US" sz="1200" b="1" dirty="0"/>
          </a:p>
        </p:txBody>
      </p:sp>
      <p:sp>
        <p:nvSpPr>
          <p:cNvPr id="6" name="テキスト ボックス 5">
            <a:extLst>
              <a:ext uri="{FF2B5EF4-FFF2-40B4-BE49-F238E27FC236}">
                <a16:creationId xmlns:a16="http://schemas.microsoft.com/office/drawing/2014/main" id="{E92A45A7-613F-1D60-A5C3-9D2D7D6C0582}"/>
              </a:ext>
            </a:extLst>
          </p:cNvPr>
          <p:cNvSpPr txBox="1"/>
          <p:nvPr/>
        </p:nvSpPr>
        <p:spPr>
          <a:xfrm>
            <a:off x="7550201" y="1908949"/>
            <a:ext cx="360996" cy="276999"/>
          </a:xfrm>
          <a:prstGeom prst="rect">
            <a:avLst/>
          </a:prstGeom>
          <a:noFill/>
        </p:spPr>
        <p:txBody>
          <a:bodyPr wrap="none" rtlCol="0">
            <a:spAutoFit/>
          </a:bodyPr>
          <a:lstStyle/>
          <a:p>
            <a:r>
              <a:rPr kumimoji="1" lang="en-US" altLang="ja-JP" sz="1200" b="1" dirty="0"/>
              <a:t>43</a:t>
            </a:r>
            <a:endParaRPr kumimoji="1" lang="ja-JP" altLang="en-US" sz="1200" b="1" dirty="0"/>
          </a:p>
        </p:txBody>
      </p:sp>
      <p:sp>
        <p:nvSpPr>
          <p:cNvPr id="7" name="テキスト ボックス 6">
            <a:extLst>
              <a:ext uri="{FF2B5EF4-FFF2-40B4-BE49-F238E27FC236}">
                <a16:creationId xmlns:a16="http://schemas.microsoft.com/office/drawing/2014/main" id="{CF7DB91F-F91B-9494-AE1A-6B0C644BC911}"/>
              </a:ext>
            </a:extLst>
          </p:cNvPr>
          <p:cNvSpPr txBox="1"/>
          <p:nvPr/>
        </p:nvSpPr>
        <p:spPr>
          <a:xfrm>
            <a:off x="7189205" y="2152195"/>
            <a:ext cx="360996" cy="276999"/>
          </a:xfrm>
          <a:prstGeom prst="rect">
            <a:avLst/>
          </a:prstGeom>
          <a:noFill/>
        </p:spPr>
        <p:txBody>
          <a:bodyPr wrap="none" rtlCol="0">
            <a:spAutoFit/>
          </a:bodyPr>
          <a:lstStyle/>
          <a:p>
            <a:r>
              <a:rPr kumimoji="1" lang="en-US" altLang="ja-JP" sz="1200" b="1" dirty="0"/>
              <a:t>40</a:t>
            </a:r>
            <a:endParaRPr kumimoji="1" lang="ja-JP" altLang="en-US" sz="1200" b="1" dirty="0"/>
          </a:p>
        </p:txBody>
      </p:sp>
      <p:sp>
        <p:nvSpPr>
          <p:cNvPr id="8" name="テキスト ボックス 7">
            <a:extLst>
              <a:ext uri="{FF2B5EF4-FFF2-40B4-BE49-F238E27FC236}">
                <a16:creationId xmlns:a16="http://schemas.microsoft.com/office/drawing/2014/main" id="{4A0CB73C-578F-8B7F-271B-C63947621BC6}"/>
              </a:ext>
            </a:extLst>
          </p:cNvPr>
          <p:cNvSpPr txBox="1"/>
          <p:nvPr/>
        </p:nvSpPr>
        <p:spPr>
          <a:xfrm>
            <a:off x="6943744" y="2413547"/>
            <a:ext cx="360996" cy="276999"/>
          </a:xfrm>
          <a:prstGeom prst="rect">
            <a:avLst/>
          </a:prstGeom>
          <a:noFill/>
        </p:spPr>
        <p:txBody>
          <a:bodyPr wrap="none" rtlCol="0">
            <a:spAutoFit/>
          </a:bodyPr>
          <a:lstStyle/>
          <a:p>
            <a:r>
              <a:rPr lang="en-US" altLang="ja-JP" sz="1200" b="1" dirty="0"/>
              <a:t>35</a:t>
            </a:r>
            <a:endParaRPr kumimoji="1" lang="ja-JP" altLang="en-US" sz="1200" b="1" dirty="0"/>
          </a:p>
        </p:txBody>
      </p:sp>
      <p:sp>
        <p:nvSpPr>
          <p:cNvPr id="9" name="テキスト ボックス 8">
            <a:extLst>
              <a:ext uri="{FF2B5EF4-FFF2-40B4-BE49-F238E27FC236}">
                <a16:creationId xmlns:a16="http://schemas.microsoft.com/office/drawing/2014/main" id="{E9625B8F-9FF3-4C65-D4F7-C428D2381918}"/>
              </a:ext>
            </a:extLst>
          </p:cNvPr>
          <p:cNvSpPr txBox="1"/>
          <p:nvPr/>
        </p:nvSpPr>
        <p:spPr>
          <a:xfrm>
            <a:off x="6943744" y="2690546"/>
            <a:ext cx="360996" cy="276999"/>
          </a:xfrm>
          <a:prstGeom prst="rect">
            <a:avLst/>
          </a:prstGeom>
          <a:noFill/>
        </p:spPr>
        <p:txBody>
          <a:bodyPr wrap="none" rtlCol="0">
            <a:spAutoFit/>
          </a:bodyPr>
          <a:lstStyle/>
          <a:p>
            <a:r>
              <a:rPr lang="en-US" altLang="ja-JP" sz="1200" b="1" dirty="0"/>
              <a:t>35</a:t>
            </a:r>
            <a:endParaRPr kumimoji="1" lang="ja-JP" altLang="en-US" sz="1200" b="1" dirty="0"/>
          </a:p>
        </p:txBody>
      </p:sp>
      <p:sp>
        <p:nvSpPr>
          <p:cNvPr id="10" name="テキスト ボックス 9">
            <a:extLst>
              <a:ext uri="{FF2B5EF4-FFF2-40B4-BE49-F238E27FC236}">
                <a16:creationId xmlns:a16="http://schemas.microsoft.com/office/drawing/2014/main" id="{FDE01FF6-F0C4-6C58-3F79-D3EF1516B6E0}"/>
              </a:ext>
            </a:extLst>
          </p:cNvPr>
          <p:cNvSpPr txBox="1"/>
          <p:nvPr/>
        </p:nvSpPr>
        <p:spPr>
          <a:xfrm>
            <a:off x="5520839" y="2934749"/>
            <a:ext cx="360996" cy="276999"/>
          </a:xfrm>
          <a:prstGeom prst="rect">
            <a:avLst/>
          </a:prstGeom>
          <a:noFill/>
        </p:spPr>
        <p:txBody>
          <a:bodyPr wrap="none" rtlCol="0">
            <a:spAutoFit/>
          </a:bodyPr>
          <a:lstStyle/>
          <a:p>
            <a:r>
              <a:rPr kumimoji="1" lang="en-US" altLang="ja-JP" sz="1200" b="1" dirty="0"/>
              <a:t>16</a:t>
            </a:r>
            <a:endParaRPr kumimoji="1" lang="ja-JP" altLang="en-US" sz="1200" b="1" dirty="0"/>
          </a:p>
        </p:txBody>
      </p:sp>
      <p:sp>
        <p:nvSpPr>
          <p:cNvPr id="11" name="テキスト ボックス 10">
            <a:extLst>
              <a:ext uri="{FF2B5EF4-FFF2-40B4-BE49-F238E27FC236}">
                <a16:creationId xmlns:a16="http://schemas.microsoft.com/office/drawing/2014/main" id="{0C033E22-64AF-4771-3F0B-E8368C55D94D}"/>
              </a:ext>
            </a:extLst>
          </p:cNvPr>
          <p:cNvSpPr txBox="1"/>
          <p:nvPr/>
        </p:nvSpPr>
        <p:spPr>
          <a:xfrm>
            <a:off x="5340341" y="3199341"/>
            <a:ext cx="360996" cy="276999"/>
          </a:xfrm>
          <a:prstGeom prst="rect">
            <a:avLst/>
          </a:prstGeom>
          <a:noFill/>
        </p:spPr>
        <p:txBody>
          <a:bodyPr wrap="none" rtlCol="0">
            <a:spAutoFit/>
          </a:bodyPr>
          <a:lstStyle/>
          <a:p>
            <a:r>
              <a:rPr kumimoji="1" lang="en-US" altLang="ja-JP" sz="1200" b="1" dirty="0"/>
              <a:t>14</a:t>
            </a:r>
            <a:endParaRPr kumimoji="1" lang="ja-JP" altLang="en-US" sz="1200" b="1" dirty="0"/>
          </a:p>
        </p:txBody>
      </p:sp>
      <p:sp>
        <p:nvSpPr>
          <p:cNvPr id="12" name="テキスト ボックス 11">
            <a:extLst>
              <a:ext uri="{FF2B5EF4-FFF2-40B4-BE49-F238E27FC236}">
                <a16:creationId xmlns:a16="http://schemas.microsoft.com/office/drawing/2014/main" id="{B80E18E9-BBDE-E06A-BA44-BDE700386357}"/>
              </a:ext>
            </a:extLst>
          </p:cNvPr>
          <p:cNvSpPr txBox="1"/>
          <p:nvPr/>
        </p:nvSpPr>
        <p:spPr>
          <a:xfrm>
            <a:off x="5200787" y="3447386"/>
            <a:ext cx="360996" cy="276999"/>
          </a:xfrm>
          <a:prstGeom prst="rect">
            <a:avLst/>
          </a:prstGeom>
          <a:noFill/>
        </p:spPr>
        <p:txBody>
          <a:bodyPr wrap="none" rtlCol="0">
            <a:spAutoFit/>
          </a:bodyPr>
          <a:lstStyle/>
          <a:p>
            <a:r>
              <a:rPr kumimoji="1" lang="en-US" altLang="ja-JP" sz="1200" b="1" dirty="0"/>
              <a:t>12</a:t>
            </a:r>
            <a:endParaRPr kumimoji="1" lang="ja-JP" altLang="en-US" sz="1200" b="1" dirty="0"/>
          </a:p>
        </p:txBody>
      </p:sp>
      <p:sp>
        <p:nvSpPr>
          <p:cNvPr id="13" name="テキスト ボックス 12">
            <a:extLst>
              <a:ext uri="{FF2B5EF4-FFF2-40B4-BE49-F238E27FC236}">
                <a16:creationId xmlns:a16="http://schemas.microsoft.com/office/drawing/2014/main" id="{E90AEC06-39B4-5A9B-A16E-CFB98DA9F316}"/>
              </a:ext>
            </a:extLst>
          </p:cNvPr>
          <p:cNvSpPr txBox="1"/>
          <p:nvPr/>
        </p:nvSpPr>
        <p:spPr>
          <a:xfrm>
            <a:off x="5124892" y="3695431"/>
            <a:ext cx="360996" cy="276999"/>
          </a:xfrm>
          <a:prstGeom prst="rect">
            <a:avLst/>
          </a:prstGeom>
          <a:noFill/>
        </p:spPr>
        <p:txBody>
          <a:bodyPr wrap="none" rtlCol="0">
            <a:spAutoFit/>
          </a:bodyPr>
          <a:lstStyle/>
          <a:p>
            <a:r>
              <a:rPr kumimoji="1" lang="en-US" altLang="ja-JP" sz="1200" b="1" dirty="0"/>
              <a:t>11</a:t>
            </a:r>
            <a:endParaRPr kumimoji="1" lang="ja-JP" altLang="en-US" sz="1200" b="1" dirty="0"/>
          </a:p>
        </p:txBody>
      </p:sp>
      <p:sp>
        <p:nvSpPr>
          <p:cNvPr id="14" name="テキスト ボックス 13">
            <a:extLst>
              <a:ext uri="{FF2B5EF4-FFF2-40B4-BE49-F238E27FC236}">
                <a16:creationId xmlns:a16="http://schemas.microsoft.com/office/drawing/2014/main" id="{33252AE5-97DD-E735-0960-7EC304EE1917}"/>
              </a:ext>
            </a:extLst>
          </p:cNvPr>
          <p:cNvSpPr txBox="1"/>
          <p:nvPr/>
        </p:nvSpPr>
        <p:spPr>
          <a:xfrm>
            <a:off x="5041207" y="3968786"/>
            <a:ext cx="360996" cy="276999"/>
          </a:xfrm>
          <a:prstGeom prst="rect">
            <a:avLst/>
          </a:prstGeom>
          <a:noFill/>
        </p:spPr>
        <p:txBody>
          <a:bodyPr wrap="none" rtlCol="0">
            <a:spAutoFit/>
          </a:bodyPr>
          <a:lstStyle/>
          <a:p>
            <a:r>
              <a:rPr kumimoji="1" lang="en-US" altLang="ja-JP" sz="1200" b="1" dirty="0"/>
              <a:t>10</a:t>
            </a:r>
            <a:endParaRPr kumimoji="1" lang="ja-JP" altLang="en-US" sz="1200" b="1" dirty="0"/>
          </a:p>
        </p:txBody>
      </p:sp>
      <p:sp>
        <p:nvSpPr>
          <p:cNvPr id="15" name="テキスト ボックス 14">
            <a:extLst>
              <a:ext uri="{FF2B5EF4-FFF2-40B4-BE49-F238E27FC236}">
                <a16:creationId xmlns:a16="http://schemas.microsoft.com/office/drawing/2014/main" id="{FBCC0A2A-34C2-E638-CFB2-C179ADBC8571}"/>
              </a:ext>
            </a:extLst>
          </p:cNvPr>
          <p:cNvSpPr txBox="1"/>
          <p:nvPr/>
        </p:nvSpPr>
        <p:spPr>
          <a:xfrm>
            <a:off x="4839791" y="4197186"/>
            <a:ext cx="272832" cy="276999"/>
          </a:xfrm>
          <a:prstGeom prst="rect">
            <a:avLst/>
          </a:prstGeom>
          <a:noFill/>
        </p:spPr>
        <p:txBody>
          <a:bodyPr wrap="none" rtlCol="0">
            <a:spAutoFit/>
          </a:bodyPr>
          <a:lstStyle/>
          <a:p>
            <a:r>
              <a:rPr kumimoji="1" lang="en-US" altLang="ja-JP" sz="1200" b="1" dirty="0"/>
              <a:t>7</a:t>
            </a:r>
            <a:endParaRPr kumimoji="1" lang="ja-JP" altLang="en-US" sz="1200" b="1" dirty="0"/>
          </a:p>
        </p:txBody>
      </p:sp>
      <p:sp>
        <p:nvSpPr>
          <p:cNvPr id="16" name="テキスト ボックス 15">
            <a:extLst>
              <a:ext uri="{FF2B5EF4-FFF2-40B4-BE49-F238E27FC236}">
                <a16:creationId xmlns:a16="http://schemas.microsoft.com/office/drawing/2014/main" id="{43432010-9A28-65D8-9F21-611EFA8BD683}"/>
              </a:ext>
            </a:extLst>
          </p:cNvPr>
          <p:cNvSpPr txBox="1"/>
          <p:nvPr/>
        </p:nvSpPr>
        <p:spPr>
          <a:xfrm>
            <a:off x="4680211" y="4461778"/>
            <a:ext cx="272832" cy="276999"/>
          </a:xfrm>
          <a:prstGeom prst="rect">
            <a:avLst/>
          </a:prstGeom>
          <a:noFill/>
        </p:spPr>
        <p:txBody>
          <a:bodyPr wrap="none" rtlCol="0">
            <a:spAutoFit/>
          </a:bodyPr>
          <a:lstStyle/>
          <a:p>
            <a:r>
              <a:rPr kumimoji="1" lang="en-US" altLang="ja-JP" sz="1200" b="1" dirty="0"/>
              <a:t>5</a:t>
            </a:r>
            <a:endParaRPr kumimoji="1" lang="ja-JP" altLang="en-US" sz="1200" b="1" dirty="0"/>
          </a:p>
        </p:txBody>
      </p:sp>
      <p:sp>
        <p:nvSpPr>
          <p:cNvPr id="17" name="テキスト ボックス 16">
            <a:extLst>
              <a:ext uri="{FF2B5EF4-FFF2-40B4-BE49-F238E27FC236}">
                <a16:creationId xmlns:a16="http://schemas.microsoft.com/office/drawing/2014/main" id="{EB11FF46-5774-24E4-2213-6B922237817E}"/>
              </a:ext>
            </a:extLst>
          </p:cNvPr>
          <p:cNvSpPr txBox="1"/>
          <p:nvPr/>
        </p:nvSpPr>
        <p:spPr>
          <a:xfrm>
            <a:off x="4572000" y="4726370"/>
            <a:ext cx="272832" cy="276999"/>
          </a:xfrm>
          <a:prstGeom prst="rect">
            <a:avLst/>
          </a:prstGeom>
          <a:noFill/>
        </p:spPr>
        <p:txBody>
          <a:bodyPr wrap="none" rtlCol="0">
            <a:spAutoFit/>
          </a:bodyPr>
          <a:lstStyle/>
          <a:p>
            <a:r>
              <a:rPr kumimoji="1" lang="en-US" altLang="ja-JP" sz="1200" b="1" dirty="0"/>
              <a:t>4</a:t>
            </a:r>
            <a:endParaRPr kumimoji="1" lang="ja-JP" altLang="en-US" sz="1200" b="1" dirty="0"/>
          </a:p>
        </p:txBody>
      </p:sp>
      <p:sp>
        <p:nvSpPr>
          <p:cNvPr id="18" name="テキスト ボックス 17">
            <a:extLst>
              <a:ext uri="{FF2B5EF4-FFF2-40B4-BE49-F238E27FC236}">
                <a16:creationId xmlns:a16="http://schemas.microsoft.com/office/drawing/2014/main" id="{65D43F9F-28E1-8186-B1B7-90E5C04F1631}"/>
              </a:ext>
            </a:extLst>
          </p:cNvPr>
          <p:cNvSpPr txBox="1"/>
          <p:nvPr/>
        </p:nvSpPr>
        <p:spPr>
          <a:xfrm>
            <a:off x="4572000" y="4978555"/>
            <a:ext cx="272832" cy="276999"/>
          </a:xfrm>
          <a:prstGeom prst="rect">
            <a:avLst/>
          </a:prstGeom>
          <a:noFill/>
        </p:spPr>
        <p:txBody>
          <a:bodyPr wrap="none" rtlCol="0">
            <a:spAutoFit/>
          </a:bodyPr>
          <a:lstStyle/>
          <a:p>
            <a:r>
              <a:rPr kumimoji="1" lang="en-US" altLang="ja-JP" sz="1200" b="1" dirty="0"/>
              <a:t>4</a:t>
            </a:r>
            <a:endParaRPr kumimoji="1" lang="ja-JP" altLang="en-US" sz="1200" b="1" dirty="0"/>
          </a:p>
        </p:txBody>
      </p:sp>
      <p:sp>
        <p:nvSpPr>
          <p:cNvPr id="19" name="テキスト ボックス 18">
            <a:extLst>
              <a:ext uri="{FF2B5EF4-FFF2-40B4-BE49-F238E27FC236}">
                <a16:creationId xmlns:a16="http://schemas.microsoft.com/office/drawing/2014/main" id="{3F60A239-78C8-94E1-5BAA-5ECA83670D9A}"/>
              </a:ext>
            </a:extLst>
          </p:cNvPr>
          <p:cNvSpPr txBox="1"/>
          <p:nvPr/>
        </p:nvSpPr>
        <p:spPr>
          <a:xfrm>
            <a:off x="4566959" y="5255221"/>
            <a:ext cx="272832" cy="276999"/>
          </a:xfrm>
          <a:prstGeom prst="rect">
            <a:avLst/>
          </a:prstGeom>
          <a:noFill/>
        </p:spPr>
        <p:txBody>
          <a:bodyPr wrap="none" rtlCol="0">
            <a:spAutoFit/>
          </a:bodyPr>
          <a:lstStyle/>
          <a:p>
            <a:r>
              <a:rPr kumimoji="1" lang="en-US" altLang="ja-JP" sz="1200" b="1" dirty="0"/>
              <a:t>4</a:t>
            </a:r>
            <a:endParaRPr kumimoji="1" lang="ja-JP" altLang="en-US" sz="1200" b="1" dirty="0"/>
          </a:p>
        </p:txBody>
      </p:sp>
      <p:sp>
        <p:nvSpPr>
          <p:cNvPr id="20" name="テキスト ボックス 19">
            <a:extLst>
              <a:ext uri="{FF2B5EF4-FFF2-40B4-BE49-F238E27FC236}">
                <a16:creationId xmlns:a16="http://schemas.microsoft.com/office/drawing/2014/main" id="{4C6496FF-F8E9-66DA-CFCC-294136BD25FA}"/>
              </a:ext>
            </a:extLst>
          </p:cNvPr>
          <p:cNvSpPr txBox="1"/>
          <p:nvPr/>
        </p:nvSpPr>
        <p:spPr>
          <a:xfrm>
            <a:off x="4543795" y="5507073"/>
            <a:ext cx="272832" cy="276999"/>
          </a:xfrm>
          <a:prstGeom prst="rect">
            <a:avLst/>
          </a:prstGeom>
          <a:noFill/>
        </p:spPr>
        <p:txBody>
          <a:bodyPr wrap="square" rtlCol="0">
            <a:spAutoFit/>
          </a:bodyPr>
          <a:lstStyle/>
          <a:p>
            <a:r>
              <a:rPr lang="en-US" altLang="ja-JP" sz="1200" b="1" dirty="0"/>
              <a:t>3</a:t>
            </a:r>
            <a:endParaRPr kumimoji="1" lang="ja-JP" altLang="en-US" sz="1200" b="1" dirty="0"/>
          </a:p>
        </p:txBody>
      </p:sp>
    </p:spTree>
    <p:extLst>
      <p:ext uri="{BB962C8B-B14F-4D97-AF65-F5344CB8AC3E}">
        <p14:creationId xmlns:p14="http://schemas.microsoft.com/office/powerpoint/2010/main" val="320359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9ABA00E-E02F-DE29-42C6-5407899FE4CE}"/>
              </a:ext>
            </a:extLst>
          </p:cNvPr>
          <p:cNvSpPr txBox="1"/>
          <p:nvPr/>
        </p:nvSpPr>
        <p:spPr>
          <a:xfrm>
            <a:off x="117390" y="536827"/>
            <a:ext cx="3812262" cy="369332"/>
          </a:xfrm>
          <a:prstGeom prst="rect">
            <a:avLst/>
          </a:prstGeom>
          <a:noFill/>
        </p:spPr>
        <p:txBody>
          <a:bodyPr wrap="none" rtlCol="0">
            <a:spAutoFit/>
          </a:bodyPr>
          <a:lstStyle/>
          <a:p>
            <a:r>
              <a:rPr kumimoji="1" lang="en-US" altLang="ja-JP" b="1" dirty="0">
                <a:latin typeface="+mn-ea"/>
              </a:rPr>
              <a:t>11.</a:t>
            </a:r>
            <a:r>
              <a:rPr kumimoji="1" lang="ja-JP" altLang="en-US" b="1" dirty="0">
                <a:latin typeface="+mn-ea"/>
              </a:rPr>
              <a:t> これから取り組んでみたい活動</a:t>
            </a:r>
          </a:p>
        </p:txBody>
      </p:sp>
      <p:sp>
        <p:nvSpPr>
          <p:cNvPr id="3" name="テキスト ボックス 2">
            <a:extLst>
              <a:ext uri="{FF2B5EF4-FFF2-40B4-BE49-F238E27FC236}">
                <a16:creationId xmlns:a16="http://schemas.microsoft.com/office/drawing/2014/main" id="{3DFEE5EC-3FAA-76D3-5BB6-42E4B8804D50}"/>
              </a:ext>
            </a:extLst>
          </p:cNvPr>
          <p:cNvSpPr txBox="1"/>
          <p:nvPr/>
        </p:nvSpPr>
        <p:spPr>
          <a:xfrm>
            <a:off x="273367" y="936937"/>
            <a:ext cx="8498493" cy="2123658"/>
          </a:xfrm>
          <a:prstGeom prst="rect">
            <a:avLst/>
          </a:prstGeom>
          <a:noFill/>
          <a:ln>
            <a:solidFill>
              <a:schemeClr val="tx1"/>
            </a:solidFill>
          </a:ln>
        </p:spPr>
        <p:txBody>
          <a:bodyPr wrap="square" rtlCol="0">
            <a:spAutoFit/>
          </a:bodyPr>
          <a:lstStyle/>
          <a:p>
            <a:r>
              <a:rPr lang="ja-JP" altLang="en-US" sz="12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その他の回答（女性）：</a:t>
            </a:r>
            <a:endParaRPr lang="en-US" altLang="ja-JP" sz="12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子育て世帯・高齢者が住みやすい地域にする為の問題点と改善点の洗い出し、役員の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若返り</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若手</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の応援、子育てが一段落した今これから結婚子育てに進む若い女性建築士に仕事を諦めない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情報交換の場</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を提供したり、</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アドバイス</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をしたりしたい、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女性建築家の先達の仕事</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を知る、バリアフリー、ユニバーサルデザイン、インクルーシブデザインと、</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誰もが使いやすい、住みやすいとされるモノや住まい</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、またその仕組みづくり、環境づくりについて、掘り下げてみたい、親睦が深まる楽しい企画、</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現場女子</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のよろず相談会、若い建築士との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世代を繋ぐ活動</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ブログ</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写真、</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ドローン</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撮影、</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全国</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の女性会員の方々とお知り合いになりたい、変化するこれからの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住宅供給</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に関連する事、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全建女に男性も参加</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してもらう事、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各地域</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の建築事情、</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風習</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の違い、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生活環境</a:t>
            </a:r>
            <a:r>
              <a:rPr lang="en-US" altLang="ja-JP" sz="12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気候</a:t>
            </a:r>
            <a:r>
              <a:rPr lang="en-US" altLang="ja-JP" sz="12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などの特色や違い、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モバイルスタンプラリー</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人のつながり</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が生まれるような活動、個人の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スキルがアップ</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するような活動（企画力、プレゼン力、デザイン力）、</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高齢者</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の住宅リフォーム相談、</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子ども環境づくり</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のワークショップ、士会会員が</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自分の仕事を語る</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会、住まいの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終活</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、会員相互の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情報共有</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をもっと行いたい、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職業講話</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県産材</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を利用した住宅建築の推進</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F48B2886-9028-0315-F81C-E9A5CA65E050}"/>
              </a:ext>
            </a:extLst>
          </p:cNvPr>
          <p:cNvSpPr txBox="1"/>
          <p:nvPr/>
        </p:nvSpPr>
        <p:spPr>
          <a:xfrm>
            <a:off x="273366" y="3165376"/>
            <a:ext cx="8498493" cy="2308324"/>
          </a:xfrm>
          <a:prstGeom prst="rect">
            <a:avLst/>
          </a:prstGeom>
          <a:noFill/>
          <a:ln>
            <a:solidFill>
              <a:schemeClr val="tx1"/>
            </a:solidFill>
          </a:ln>
        </p:spPr>
        <p:txBody>
          <a:bodyPr wrap="square" rtlCol="0">
            <a:spAutoFit/>
          </a:bodyPr>
          <a:lstStyle/>
          <a:p>
            <a:r>
              <a:rPr lang="ja-JP" altLang="en-US" sz="12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その他の回答（男性）：</a:t>
            </a:r>
            <a:endParaRPr lang="en-US" altLang="ja-JP" sz="12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青年活動の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継続</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キャンプ</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お泊り</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会、いまさら聞けない仕事の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疑問を解決</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する集まり、建築士だから出来る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地域実践活動</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を充実、講習会等の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割引</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地域の魅力</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を活かした活動、</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新技術</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など建築士の育成にかかわる活動、</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会員結びつきの強化</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、青年委員会の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メンバーが望む活動</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支部活動</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の活性化、県青年委員がだれでも交流でき県青年委員が楽しく</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自己研鑽</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をしつつ、新潟県の建築士会の活性化に繋がり、県青年が各地域で率先してリーダーとなれる自覚を持つための活動、継続的かつ収益を上げられる事業の開発、</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エネルギー問題</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について、建築士試験を受験予定の人たちへの手助け、組織としてより強いものにするような活動、</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既存の建築</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（貴重、民家問わず）の</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利活用や継承、または建物仕舞い</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するかという活動を行なってみたい、</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会員サービス</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の充実化、女性建築士の活動、仕事に活かせる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アプリの情報交換</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、青年以外の委員会等の活動、</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住宅建築のコンクール</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仕事の人脈</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を作れるような事業や活動、</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動画サイト</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を使った設計や建築に関わる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情報配信</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、壮年部を</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株式会社</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にする、積極的に</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外に向けてワークショップ</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模型</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作り、熊本県建築士会館の再生、</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耐震技術や</a:t>
            </a:r>
            <a:r>
              <a:rPr lang="en-US" altLang="ja-JP" sz="1200" b="1" dirty="0">
                <a:effectLst/>
                <a:latin typeface="游ゴシック" panose="020B0400000000000000" pitchFamily="50" charset="-128"/>
                <a:ea typeface="游ゴシック" panose="020B0400000000000000" pitchFamily="50" charset="-128"/>
                <a:cs typeface="Times New Roman" panose="02020603050405020304" pitchFamily="18" charset="0"/>
              </a:rPr>
              <a:t>BMI</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活用</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などの新しい技術に関する活動、省エネの基準が厳しくなるなか、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意匠事務所でも住宅規模なら申請できるスキル</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を提供できないか、</a:t>
            </a:r>
            <a:r>
              <a:rPr lang="ja-JP" alt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シンポジウム</a:t>
            </a:r>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的なイベント</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3091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8205FBF-F7D3-69C3-549B-1419C69D19EA}"/>
              </a:ext>
            </a:extLst>
          </p:cNvPr>
          <p:cNvSpPr txBox="1"/>
          <p:nvPr/>
        </p:nvSpPr>
        <p:spPr>
          <a:xfrm>
            <a:off x="106758" y="536828"/>
            <a:ext cx="6303329"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12.</a:t>
            </a:r>
            <a:r>
              <a:rPr kumimoji="1" lang="ja-JP" altLang="en-US" b="1" dirty="0">
                <a:latin typeface="游ゴシック" panose="020B0400000000000000" pitchFamily="50" charset="-128"/>
                <a:ea typeface="游ゴシック" panose="020B0400000000000000" pitchFamily="50" charset="-128"/>
              </a:rPr>
              <a:t> あなたが考える「誰もが参加しやすい建築士会」とは？</a:t>
            </a:r>
          </a:p>
        </p:txBody>
      </p:sp>
      <p:graphicFrame>
        <p:nvGraphicFramePr>
          <p:cNvPr id="6" name="グラフ 5">
            <a:extLst>
              <a:ext uri="{FF2B5EF4-FFF2-40B4-BE49-F238E27FC236}">
                <a16:creationId xmlns:a16="http://schemas.microsoft.com/office/drawing/2014/main" id="{A3C77B1C-ABD1-DD4B-F29A-2685F6016979}"/>
              </a:ext>
            </a:extLst>
          </p:cNvPr>
          <p:cNvGraphicFramePr>
            <a:graphicFrameLocks/>
          </p:cNvGraphicFramePr>
          <p:nvPr>
            <p:extLst>
              <p:ext uri="{D42A27DB-BD31-4B8C-83A1-F6EECF244321}">
                <p14:modId xmlns:p14="http://schemas.microsoft.com/office/powerpoint/2010/main" val="1653789682"/>
              </p:ext>
            </p:extLst>
          </p:nvPr>
        </p:nvGraphicFramePr>
        <p:xfrm>
          <a:off x="0" y="882372"/>
          <a:ext cx="9141995" cy="483669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E2C44801-3CC5-B56B-71E5-F0821FDF2837}"/>
              </a:ext>
            </a:extLst>
          </p:cNvPr>
          <p:cNvSpPr txBox="1"/>
          <p:nvPr/>
        </p:nvSpPr>
        <p:spPr>
          <a:xfrm>
            <a:off x="245413" y="5371684"/>
            <a:ext cx="8710027" cy="1169551"/>
          </a:xfrm>
          <a:prstGeom prst="rect">
            <a:avLst/>
          </a:prstGeom>
          <a:noFill/>
          <a:ln>
            <a:solidFill>
              <a:schemeClr val="tx1"/>
            </a:solidFill>
          </a:ln>
        </p:spPr>
        <p:txBody>
          <a:bodyPr wrap="square" rtlCol="0">
            <a:spAutoFit/>
          </a:bodyPr>
          <a:lstStyle/>
          <a:p>
            <a:r>
              <a:rPr lang="ja-JP" altLang="en-US" sz="14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endParaRPr lang="en-US"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仲間づくり</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ができる</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、参加するのが</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楽しい</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居場所</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となる</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若い人</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が多い</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、建築士</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資格取得と同時に入会</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のシステム</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、建築士としての矜持を持ちながら、</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社会とのかかわり</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を持って進んでいることが見える化できている建築士会、建築士の資格者である</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会員を守れる建築士会</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になれば会員は増える、士会に限らず何においても</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個人の意識次第</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であると考える、わからない、回答無し</a:t>
            </a:r>
            <a:endParaRPr kumimoji="1" lang="ja-JP" altLang="en-US" sz="1400"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619D86E2-01C6-A31F-6782-1839BA18700E}"/>
              </a:ext>
            </a:extLst>
          </p:cNvPr>
          <p:cNvSpPr txBox="1"/>
          <p:nvPr/>
        </p:nvSpPr>
        <p:spPr>
          <a:xfrm>
            <a:off x="8594444" y="1351332"/>
            <a:ext cx="360996" cy="276999"/>
          </a:xfrm>
          <a:prstGeom prst="rect">
            <a:avLst/>
          </a:prstGeom>
          <a:noFill/>
        </p:spPr>
        <p:txBody>
          <a:bodyPr wrap="none" rtlCol="0">
            <a:spAutoFit/>
          </a:bodyPr>
          <a:lstStyle/>
          <a:p>
            <a:r>
              <a:rPr lang="en-US" altLang="ja-JP" sz="1200" b="1" dirty="0"/>
              <a:t>57</a:t>
            </a:r>
            <a:endParaRPr kumimoji="1" lang="ja-JP" altLang="en-US" sz="1200" b="1" dirty="0"/>
          </a:p>
        </p:txBody>
      </p:sp>
      <p:sp>
        <p:nvSpPr>
          <p:cNvPr id="9" name="テキスト ボックス 8">
            <a:extLst>
              <a:ext uri="{FF2B5EF4-FFF2-40B4-BE49-F238E27FC236}">
                <a16:creationId xmlns:a16="http://schemas.microsoft.com/office/drawing/2014/main" id="{411D3213-6B9F-E864-508D-C89171EE5E7E}"/>
              </a:ext>
            </a:extLst>
          </p:cNvPr>
          <p:cNvSpPr txBox="1"/>
          <p:nvPr/>
        </p:nvSpPr>
        <p:spPr>
          <a:xfrm>
            <a:off x="8233448" y="1568186"/>
            <a:ext cx="360996" cy="276999"/>
          </a:xfrm>
          <a:prstGeom prst="rect">
            <a:avLst/>
          </a:prstGeom>
          <a:noFill/>
        </p:spPr>
        <p:txBody>
          <a:bodyPr wrap="none" rtlCol="0">
            <a:spAutoFit/>
          </a:bodyPr>
          <a:lstStyle/>
          <a:p>
            <a:r>
              <a:rPr lang="en-US" altLang="ja-JP" sz="1200" b="1" dirty="0"/>
              <a:t>51</a:t>
            </a:r>
            <a:endParaRPr kumimoji="1" lang="ja-JP" altLang="en-US" sz="1200" b="1" dirty="0"/>
          </a:p>
        </p:txBody>
      </p:sp>
      <p:sp>
        <p:nvSpPr>
          <p:cNvPr id="10" name="テキスト ボックス 9">
            <a:extLst>
              <a:ext uri="{FF2B5EF4-FFF2-40B4-BE49-F238E27FC236}">
                <a16:creationId xmlns:a16="http://schemas.microsoft.com/office/drawing/2014/main" id="{BB1C80FA-6CA8-D143-5B64-1784340A9F02}"/>
              </a:ext>
            </a:extLst>
          </p:cNvPr>
          <p:cNvSpPr txBox="1"/>
          <p:nvPr/>
        </p:nvSpPr>
        <p:spPr>
          <a:xfrm>
            <a:off x="7434091" y="1814848"/>
            <a:ext cx="360996" cy="276999"/>
          </a:xfrm>
          <a:prstGeom prst="rect">
            <a:avLst/>
          </a:prstGeom>
          <a:noFill/>
        </p:spPr>
        <p:txBody>
          <a:bodyPr wrap="none" rtlCol="0">
            <a:spAutoFit/>
          </a:bodyPr>
          <a:lstStyle/>
          <a:p>
            <a:r>
              <a:rPr kumimoji="1" lang="en-US" altLang="ja-JP" sz="1200" b="1" dirty="0"/>
              <a:t>41</a:t>
            </a:r>
            <a:endParaRPr kumimoji="1" lang="ja-JP" altLang="en-US" sz="1200" b="1" dirty="0"/>
          </a:p>
        </p:txBody>
      </p:sp>
      <p:sp>
        <p:nvSpPr>
          <p:cNvPr id="11" name="テキスト ボックス 10">
            <a:extLst>
              <a:ext uri="{FF2B5EF4-FFF2-40B4-BE49-F238E27FC236}">
                <a16:creationId xmlns:a16="http://schemas.microsoft.com/office/drawing/2014/main" id="{3A876453-E2B7-6C03-4FFA-2BEBD6A5774A}"/>
              </a:ext>
            </a:extLst>
          </p:cNvPr>
          <p:cNvSpPr txBox="1"/>
          <p:nvPr/>
        </p:nvSpPr>
        <p:spPr>
          <a:xfrm>
            <a:off x="7063087" y="2046582"/>
            <a:ext cx="360996" cy="276999"/>
          </a:xfrm>
          <a:prstGeom prst="rect">
            <a:avLst/>
          </a:prstGeom>
          <a:noFill/>
        </p:spPr>
        <p:txBody>
          <a:bodyPr wrap="none" rtlCol="0">
            <a:spAutoFit/>
          </a:bodyPr>
          <a:lstStyle/>
          <a:p>
            <a:r>
              <a:rPr kumimoji="1" lang="en-US" altLang="ja-JP" sz="1200" b="1" dirty="0"/>
              <a:t>36</a:t>
            </a:r>
            <a:endParaRPr kumimoji="1" lang="ja-JP" altLang="en-US" sz="1200" b="1" dirty="0"/>
          </a:p>
        </p:txBody>
      </p:sp>
      <p:sp>
        <p:nvSpPr>
          <p:cNvPr id="12" name="テキスト ボックス 11">
            <a:extLst>
              <a:ext uri="{FF2B5EF4-FFF2-40B4-BE49-F238E27FC236}">
                <a16:creationId xmlns:a16="http://schemas.microsoft.com/office/drawing/2014/main" id="{0A8588E0-D620-5535-65EE-18FFE814D85D}"/>
              </a:ext>
            </a:extLst>
          </p:cNvPr>
          <p:cNvSpPr txBox="1"/>
          <p:nvPr/>
        </p:nvSpPr>
        <p:spPr>
          <a:xfrm>
            <a:off x="6418594" y="2275064"/>
            <a:ext cx="360996" cy="276999"/>
          </a:xfrm>
          <a:prstGeom prst="rect">
            <a:avLst/>
          </a:prstGeom>
          <a:noFill/>
        </p:spPr>
        <p:txBody>
          <a:bodyPr wrap="none" rtlCol="0">
            <a:spAutoFit/>
          </a:bodyPr>
          <a:lstStyle/>
          <a:p>
            <a:r>
              <a:rPr lang="en-US" altLang="ja-JP" sz="1200" b="1" dirty="0"/>
              <a:t>27</a:t>
            </a:r>
            <a:endParaRPr kumimoji="1" lang="ja-JP" altLang="en-US" sz="1200" b="1" dirty="0"/>
          </a:p>
        </p:txBody>
      </p:sp>
      <p:sp>
        <p:nvSpPr>
          <p:cNvPr id="13" name="テキスト ボックス 12">
            <a:extLst>
              <a:ext uri="{FF2B5EF4-FFF2-40B4-BE49-F238E27FC236}">
                <a16:creationId xmlns:a16="http://schemas.microsoft.com/office/drawing/2014/main" id="{561CDD02-4D8C-51CF-1FE0-440364599992}"/>
              </a:ext>
            </a:extLst>
          </p:cNvPr>
          <p:cNvSpPr txBox="1"/>
          <p:nvPr/>
        </p:nvSpPr>
        <p:spPr>
          <a:xfrm>
            <a:off x="6418594" y="2541622"/>
            <a:ext cx="360996" cy="276999"/>
          </a:xfrm>
          <a:prstGeom prst="rect">
            <a:avLst/>
          </a:prstGeom>
          <a:noFill/>
        </p:spPr>
        <p:txBody>
          <a:bodyPr wrap="none" rtlCol="0">
            <a:spAutoFit/>
          </a:bodyPr>
          <a:lstStyle/>
          <a:p>
            <a:r>
              <a:rPr kumimoji="1" lang="en-US" altLang="ja-JP" sz="1200" b="1" dirty="0"/>
              <a:t>27</a:t>
            </a:r>
            <a:endParaRPr kumimoji="1" lang="ja-JP" altLang="en-US" sz="1200" b="1" dirty="0"/>
          </a:p>
        </p:txBody>
      </p:sp>
      <p:sp>
        <p:nvSpPr>
          <p:cNvPr id="14" name="テキスト ボックス 13">
            <a:extLst>
              <a:ext uri="{FF2B5EF4-FFF2-40B4-BE49-F238E27FC236}">
                <a16:creationId xmlns:a16="http://schemas.microsoft.com/office/drawing/2014/main" id="{5E54BCB9-E5F0-A256-9201-FB51155AFC5D}"/>
              </a:ext>
            </a:extLst>
          </p:cNvPr>
          <p:cNvSpPr txBox="1"/>
          <p:nvPr/>
        </p:nvSpPr>
        <p:spPr>
          <a:xfrm>
            <a:off x="5947813" y="2746197"/>
            <a:ext cx="360996" cy="276999"/>
          </a:xfrm>
          <a:prstGeom prst="rect">
            <a:avLst/>
          </a:prstGeom>
          <a:noFill/>
        </p:spPr>
        <p:txBody>
          <a:bodyPr wrap="none" rtlCol="0">
            <a:spAutoFit/>
          </a:bodyPr>
          <a:lstStyle/>
          <a:p>
            <a:r>
              <a:rPr lang="en-US" altLang="ja-JP" sz="1200" b="1" dirty="0"/>
              <a:t>2</a:t>
            </a:r>
            <a:r>
              <a:rPr kumimoji="1" lang="en-US" altLang="ja-JP" sz="1200" b="1" dirty="0"/>
              <a:t>1</a:t>
            </a:r>
            <a:endParaRPr kumimoji="1" lang="ja-JP" altLang="en-US" sz="1200" b="1" dirty="0"/>
          </a:p>
        </p:txBody>
      </p:sp>
      <p:sp>
        <p:nvSpPr>
          <p:cNvPr id="15" name="テキスト ボックス 14">
            <a:extLst>
              <a:ext uri="{FF2B5EF4-FFF2-40B4-BE49-F238E27FC236}">
                <a16:creationId xmlns:a16="http://schemas.microsoft.com/office/drawing/2014/main" id="{54482226-847E-B4BD-D62F-415222F8B96B}"/>
              </a:ext>
            </a:extLst>
          </p:cNvPr>
          <p:cNvSpPr txBox="1"/>
          <p:nvPr/>
        </p:nvSpPr>
        <p:spPr>
          <a:xfrm>
            <a:off x="5822208" y="2991709"/>
            <a:ext cx="360996" cy="276999"/>
          </a:xfrm>
          <a:prstGeom prst="rect">
            <a:avLst/>
          </a:prstGeom>
          <a:noFill/>
        </p:spPr>
        <p:txBody>
          <a:bodyPr wrap="none" rtlCol="0">
            <a:spAutoFit/>
          </a:bodyPr>
          <a:lstStyle/>
          <a:p>
            <a:r>
              <a:rPr kumimoji="1" lang="en-US" altLang="ja-JP" sz="1200" b="1" dirty="0"/>
              <a:t>1</a:t>
            </a:r>
            <a:r>
              <a:rPr lang="en-US" altLang="ja-JP" sz="1200" b="1" dirty="0"/>
              <a:t>9</a:t>
            </a:r>
            <a:endParaRPr kumimoji="1" lang="en-US" altLang="ja-JP" sz="1200" b="1" dirty="0"/>
          </a:p>
        </p:txBody>
      </p:sp>
      <p:sp>
        <p:nvSpPr>
          <p:cNvPr id="16" name="テキスト ボックス 15">
            <a:extLst>
              <a:ext uri="{FF2B5EF4-FFF2-40B4-BE49-F238E27FC236}">
                <a16:creationId xmlns:a16="http://schemas.microsoft.com/office/drawing/2014/main" id="{C010D95E-E02A-6854-ED9B-8A4E8DA253AC}"/>
              </a:ext>
            </a:extLst>
          </p:cNvPr>
          <p:cNvSpPr txBox="1"/>
          <p:nvPr/>
        </p:nvSpPr>
        <p:spPr>
          <a:xfrm>
            <a:off x="5718259" y="3243304"/>
            <a:ext cx="360996" cy="276999"/>
          </a:xfrm>
          <a:prstGeom prst="rect">
            <a:avLst/>
          </a:prstGeom>
          <a:noFill/>
        </p:spPr>
        <p:txBody>
          <a:bodyPr wrap="none" rtlCol="0">
            <a:spAutoFit/>
          </a:bodyPr>
          <a:lstStyle/>
          <a:p>
            <a:r>
              <a:rPr kumimoji="1" lang="en-US" altLang="ja-JP" sz="1200" b="1" dirty="0"/>
              <a:t>18</a:t>
            </a:r>
          </a:p>
        </p:txBody>
      </p:sp>
      <p:sp>
        <p:nvSpPr>
          <p:cNvPr id="17" name="テキスト ボックス 16">
            <a:extLst>
              <a:ext uri="{FF2B5EF4-FFF2-40B4-BE49-F238E27FC236}">
                <a16:creationId xmlns:a16="http://schemas.microsoft.com/office/drawing/2014/main" id="{BF2302AA-6044-E1C5-DACA-FA75D2900BC0}"/>
              </a:ext>
            </a:extLst>
          </p:cNvPr>
          <p:cNvSpPr txBox="1"/>
          <p:nvPr/>
        </p:nvSpPr>
        <p:spPr>
          <a:xfrm>
            <a:off x="5586817" y="3460158"/>
            <a:ext cx="360996" cy="276999"/>
          </a:xfrm>
          <a:prstGeom prst="rect">
            <a:avLst/>
          </a:prstGeom>
          <a:noFill/>
        </p:spPr>
        <p:txBody>
          <a:bodyPr wrap="none" rtlCol="0">
            <a:spAutoFit/>
          </a:bodyPr>
          <a:lstStyle/>
          <a:p>
            <a:r>
              <a:rPr kumimoji="1" lang="en-US" altLang="ja-JP" sz="1200" b="1" dirty="0"/>
              <a:t>1</a:t>
            </a:r>
            <a:r>
              <a:rPr lang="en-US" altLang="ja-JP" sz="1200" b="1" dirty="0"/>
              <a:t>6</a:t>
            </a:r>
            <a:endParaRPr kumimoji="1" lang="en-US" altLang="ja-JP" sz="1200" b="1" dirty="0"/>
          </a:p>
        </p:txBody>
      </p:sp>
      <p:sp>
        <p:nvSpPr>
          <p:cNvPr id="18" name="テキスト ボックス 17">
            <a:extLst>
              <a:ext uri="{FF2B5EF4-FFF2-40B4-BE49-F238E27FC236}">
                <a16:creationId xmlns:a16="http://schemas.microsoft.com/office/drawing/2014/main" id="{6FE382FD-3349-D108-C3CB-7B36C49D29D5}"/>
              </a:ext>
            </a:extLst>
          </p:cNvPr>
          <p:cNvSpPr txBox="1"/>
          <p:nvPr/>
        </p:nvSpPr>
        <p:spPr>
          <a:xfrm>
            <a:off x="5486358" y="3705670"/>
            <a:ext cx="360996" cy="276999"/>
          </a:xfrm>
          <a:prstGeom prst="rect">
            <a:avLst/>
          </a:prstGeom>
          <a:noFill/>
        </p:spPr>
        <p:txBody>
          <a:bodyPr wrap="none" rtlCol="0">
            <a:spAutoFit/>
          </a:bodyPr>
          <a:lstStyle/>
          <a:p>
            <a:r>
              <a:rPr kumimoji="1" lang="en-US" altLang="ja-JP" sz="1200" b="1" dirty="0"/>
              <a:t>1</a:t>
            </a:r>
            <a:r>
              <a:rPr lang="en-US" altLang="ja-JP" sz="1200" b="1" dirty="0"/>
              <a:t>4</a:t>
            </a:r>
            <a:endParaRPr kumimoji="1" lang="en-US" altLang="ja-JP" sz="1200" b="1" dirty="0"/>
          </a:p>
        </p:txBody>
      </p:sp>
      <p:sp>
        <p:nvSpPr>
          <p:cNvPr id="19" name="テキスト ボックス 12">
            <a:extLst>
              <a:ext uri="{FF2B5EF4-FFF2-40B4-BE49-F238E27FC236}">
                <a16:creationId xmlns:a16="http://schemas.microsoft.com/office/drawing/2014/main" id="{1257370C-C13A-BA0E-D937-08BD5BD3A330}"/>
              </a:ext>
            </a:extLst>
          </p:cNvPr>
          <p:cNvSpPr txBox="1"/>
          <p:nvPr/>
        </p:nvSpPr>
        <p:spPr>
          <a:xfrm>
            <a:off x="5004578" y="4639722"/>
            <a:ext cx="272832"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8</a:t>
            </a:r>
          </a:p>
        </p:txBody>
      </p:sp>
      <p:sp>
        <p:nvSpPr>
          <p:cNvPr id="20" name="テキスト ボックス 12">
            <a:extLst>
              <a:ext uri="{FF2B5EF4-FFF2-40B4-BE49-F238E27FC236}">
                <a16:creationId xmlns:a16="http://schemas.microsoft.com/office/drawing/2014/main" id="{5B76D756-3248-A909-C4D8-F685D9F338D5}"/>
              </a:ext>
            </a:extLst>
          </p:cNvPr>
          <p:cNvSpPr txBox="1"/>
          <p:nvPr/>
        </p:nvSpPr>
        <p:spPr>
          <a:xfrm>
            <a:off x="5004578" y="4866615"/>
            <a:ext cx="272832"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8</a:t>
            </a:r>
          </a:p>
        </p:txBody>
      </p:sp>
    </p:spTree>
    <p:extLst>
      <p:ext uri="{BB962C8B-B14F-4D97-AF65-F5344CB8AC3E}">
        <p14:creationId xmlns:p14="http://schemas.microsoft.com/office/powerpoint/2010/main" val="143072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8A77DB-C83A-3195-7AA6-D82DAE2ADE31}"/>
              </a:ext>
            </a:extLst>
          </p:cNvPr>
          <p:cNvSpPr txBox="1"/>
          <p:nvPr/>
        </p:nvSpPr>
        <p:spPr>
          <a:xfrm>
            <a:off x="128024" y="525671"/>
            <a:ext cx="5197257" cy="369332"/>
          </a:xfrm>
          <a:prstGeom prst="rect">
            <a:avLst/>
          </a:prstGeom>
          <a:noFill/>
        </p:spPr>
        <p:txBody>
          <a:bodyPr wrap="none" rtlCol="0">
            <a:spAutoFit/>
          </a:bodyPr>
          <a:lstStyle/>
          <a:p>
            <a:r>
              <a:rPr kumimoji="1" lang="en-US" altLang="ja-JP" b="1" dirty="0">
                <a:latin typeface="+mn-ea"/>
              </a:rPr>
              <a:t>13.</a:t>
            </a:r>
            <a:r>
              <a:rPr kumimoji="1" lang="ja-JP" altLang="en-US" b="1" dirty="0">
                <a:latin typeface="+mn-ea"/>
              </a:rPr>
              <a:t> あなたが考える「魅力ある建築士会」とは？</a:t>
            </a:r>
          </a:p>
        </p:txBody>
      </p:sp>
      <p:graphicFrame>
        <p:nvGraphicFramePr>
          <p:cNvPr id="3" name="グラフ 2">
            <a:extLst>
              <a:ext uri="{FF2B5EF4-FFF2-40B4-BE49-F238E27FC236}">
                <a16:creationId xmlns:a16="http://schemas.microsoft.com/office/drawing/2014/main" id="{ECC9503E-149C-9117-ADA6-49AC14804B96}"/>
              </a:ext>
            </a:extLst>
          </p:cNvPr>
          <p:cNvGraphicFramePr>
            <a:graphicFrameLocks/>
          </p:cNvGraphicFramePr>
          <p:nvPr>
            <p:extLst>
              <p:ext uri="{D42A27DB-BD31-4B8C-83A1-F6EECF244321}">
                <p14:modId xmlns:p14="http://schemas.microsoft.com/office/powerpoint/2010/main" val="362948811"/>
              </p:ext>
            </p:extLst>
          </p:nvPr>
        </p:nvGraphicFramePr>
        <p:xfrm>
          <a:off x="-932925" y="925781"/>
          <a:ext cx="9733547" cy="446244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F2DAB9EF-02A0-6E2E-6912-BE846C7FA0A1}"/>
              </a:ext>
            </a:extLst>
          </p:cNvPr>
          <p:cNvSpPr txBox="1"/>
          <p:nvPr/>
        </p:nvSpPr>
        <p:spPr>
          <a:xfrm>
            <a:off x="178281" y="5162778"/>
            <a:ext cx="8784967" cy="1384995"/>
          </a:xfrm>
          <a:prstGeom prst="rect">
            <a:avLst/>
          </a:prstGeom>
          <a:noFill/>
          <a:ln>
            <a:solidFill>
              <a:schemeClr val="tx1"/>
            </a:solidFill>
          </a:ln>
        </p:spPr>
        <p:txBody>
          <a:bodyPr wrap="square" rtlCol="0">
            <a:spAutoFit/>
          </a:bodyPr>
          <a:lstStyle/>
          <a:p>
            <a:r>
              <a:rPr lang="ja-JP" altLang="en-US" sz="14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endParaRPr lang="en-US"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仕事に役立つ</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魅力ある会員</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がいる</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、活動の</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負担が少ない</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若手</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が活動できる</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自主的、積極的に活動</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している</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社会に提言</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できる建築士会</a:t>
            </a:r>
            <a:r>
              <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、建築士の為になる、建築士の専門性に特化しつつも、</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幅広い見識を有する方々の集団</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、業種関係や立場などに関係なく</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お互いリスペクトできる会</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、建築士の枠に縛られ過ぎず、</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自由な発想ができ実現できる会</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、各職能を生かした建築士としての活動ができ、建築士として矜持の持てる建築士会、わからない、回答無し</a:t>
            </a:r>
            <a:endParaRPr kumimoji="1" lang="ja-JP" altLang="en-US" sz="1400" dirty="0">
              <a:latin typeface="游ゴシック" panose="020B0400000000000000" pitchFamily="50" charset="-128"/>
              <a:ea typeface="游ゴシック" panose="020B0400000000000000" pitchFamily="50" charset="-128"/>
            </a:endParaRPr>
          </a:p>
        </p:txBody>
      </p:sp>
      <p:sp>
        <p:nvSpPr>
          <p:cNvPr id="5" name="テキスト ボックス 12">
            <a:extLst>
              <a:ext uri="{FF2B5EF4-FFF2-40B4-BE49-F238E27FC236}">
                <a16:creationId xmlns:a16="http://schemas.microsoft.com/office/drawing/2014/main" id="{FCF9D11F-6730-0E0F-419D-7D603BF0F2E3}"/>
              </a:ext>
            </a:extLst>
          </p:cNvPr>
          <p:cNvSpPr txBox="1"/>
          <p:nvPr/>
        </p:nvSpPr>
        <p:spPr>
          <a:xfrm>
            <a:off x="7841328" y="1376986"/>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49</a:t>
            </a:r>
          </a:p>
        </p:txBody>
      </p:sp>
      <p:sp>
        <p:nvSpPr>
          <p:cNvPr id="6" name="テキスト ボックス 12">
            <a:extLst>
              <a:ext uri="{FF2B5EF4-FFF2-40B4-BE49-F238E27FC236}">
                <a16:creationId xmlns:a16="http://schemas.microsoft.com/office/drawing/2014/main" id="{8520F2D6-F1AF-6358-F0FA-C8E8CFADC346}"/>
              </a:ext>
            </a:extLst>
          </p:cNvPr>
          <p:cNvSpPr txBox="1"/>
          <p:nvPr/>
        </p:nvSpPr>
        <p:spPr>
          <a:xfrm>
            <a:off x="7062532" y="1653985"/>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40</a:t>
            </a:r>
          </a:p>
        </p:txBody>
      </p:sp>
      <p:sp>
        <p:nvSpPr>
          <p:cNvPr id="7" name="テキスト ボックス 12">
            <a:extLst>
              <a:ext uri="{FF2B5EF4-FFF2-40B4-BE49-F238E27FC236}">
                <a16:creationId xmlns:a16="http://schemas.microsoft.com/office/drawing/2014/main" id="{252EB425-7B16-6726-656A-53720C655E91}"/>
              </a:ext>
            </a:extLst>
          </p:cNvPr>
          <p:cNvSpPr txBox="1"/>
          <p:nvPr/>
        </p:nvSpPr>
        <p:spPr>
          <a:xfrm>
            <a:off x="6701536" y="1906502"/>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t>35</a:t>
            </a:r>
            <a:endParaRPr kumimoji="1" lang="en-US" altLang="ja-JP" sz="1200" b="1" dirty="0"/>
          </a:p>
        </p:txBody>
      </p:sp>
      <p:sp>
        <p:nvSpPr>
          <p:cNvPr id="8" name="テキスト ボックス 12">
            <a:extLst>
              <a:ext uri="{FF2B5EF4-FFF2-40B4-BE49-F238E27FC236}">
                <a16:creationId xmlns:a16="http://schemas.microsoft.com/office/drawing/2014/main" id="{1B7B9BDA-1E5C-1FA6-DB69-69E12EDAE926}"/>
              </a:ext>
            </a:extLst>
          </p:cNvPr>
          <p:cNvSpPr txBox="1"/>
          <p:nvPr/>
        </p:nvSpPr>
        <p:spPr>
          <a:xfrm>
            <a:off x="6488315" y="2183501"/>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t>32</a:t>
            </a:r>
            <a:endParaRPr kumimoji="1" lang="en-US" altLang="ja-JP" sz="1200" b="1" dirty="0"/>
          </a:p>
        </p:txBody>
      </p:sp>
      <p:sp>
        <p:nvSpPr>
          <p:cNvPr id="9" name="テキスト ボックス 12">
            <a:extLst>
              <a:ext uri="{FF2B5EF4-FFF2-40B4-BE49-F238E27FC236}">
                <a16:creationId xmlns:a16="http://schemas.microsoft.com/office/drawing/2014/main" id="{247C5DC3-B500-5A68-B308-B4DBC2BD5496}"/>
              </a:ext>
            </a:extLst>
          </p:cNvPr>
          <p:cNvSpPr txBox="1"/>
          <p:nvPr/>
        </p:nvSpPr>
        <p:spPr>
          <a:xfrm>
            <a:off x="6308289" y="2460500"/>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t>30</a:t>
            </a:r>
            <a:endParaRPr kumimoji="1" lang="en-US" altLang="ja-JP" sz="1200" b="1" dirty="0"/>
          </a:p>
        </p:txBody>
      </p:sp>
      <p:sp>
        <p:nvSpPr>
          <p:cNvPr id="10" name="テキスト ボックス 12">
            <a:extLst>
              <a:ext uri="{FF2B5EF4-FFF2-40B4-BE49-F238E27FC236}">
                <a16:creationId xmlns:a16="http://schemas.microsoft.com/office/drawing/2014/main" id="{C435BBEA-6625-E111-840E-A960D9214647}"/>
              </a:ext>
            </a:extLst>
          </p:cNvPr>
          <p:cNvSpPr txBox="1"/>
          <p:nvPr/>
        </p:nvSpPr>
        <p:spPr>
          <a:xfrm>
            <a:off x="6226857" y="2710528"/>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29</a:t>
            </a:r>
          </a:p>
        </p:txBody>
      </p:sp>
      <p:sp>
        <p:nvSpPr>
          <p:cNvPr id="11" name="テキスト ボックス 12">
            <a:extLst>
              <a:ext uri="{FF2B5EF4-FFF2-40B4-BE49-F238E27FC236}">
                <a16:creationId xmlns:a16="http://schemas.microsoft.com/office/drawing/2014/main" id="{A7F764CB-D35D-E9BA-EA04-C557F5C2A152}"/>
              </a:ext>
            </a:extLst>
          </p:cNvPr>
          <p:cNvSpPr txBox="1"/>
          <p:nvPr/>
        </p:nvSpPr>
        <p:spPr>
          <a:xfrm>
            <a:off x="6144398" y="2981151"/>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28</a:t>
            </a:r>
          </a:p>
        </p:txBody>
      </p:sp>
      <p:sp>
        <p:nvSpPr>
          <p:cNvPr id="12" name="テキスト ボックス 12">
            <a:extLst>
              <a:ext uri="{FF2B5EF4-FFF2-40B4-BE49-F238E27FC236}">
                <a16:creationId xmlns:a16="http://schemas.microsoft.com/office/drawing/2014/main" id="{AD246701-BE70-912D-D22B-BD6C8F0BE1C0}"/>
              </a:ext>
            </a:extLst>
          </p:cNvPr>
          <p:cNvSpPr txBox="1"/>
          <p:nvPr/>
        </p:nvSpPr>
        <p:spPr>
          <a:xfrm>
            <a:off x="5855779" y="3237555"/>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24</a:t>
            </a:r>
          </a:p>
        </p:txBody>
      </p:sp>
      <p:sp>
        <p:nvSpPr>
          <p:cNvPr id="13" name="テキスト ボックス 12">
            <a:extLst>
              <a:ext uri="{FF2B5EF4-FFF2-40B4-BE49-F238E27FC236}">
                <a16:creationId xmlns:a16="http://schemas.microsoft.com/office/drawing/2014/main" id="{FAFD035E-11F9-3649-FD74-33D7BADC2D92}"/>
              </a:ext>
            </a:extLst>
          </p:cNvPr>
          <p:cNvSpPr txBox="1"/>
          <p:nvPr/>
        </p:nvSpPr>
        <p:spPr>
          <a:xfrm>
            <a:off x="5855779" y="3510609"/>
            <a:ext cx="3609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24</a:t>
            </a:r>
          </a:p>
        </p:txBody>
      </p:sp>
      <p:sp>
        <p:nvSpPr>
          <p:cNvPr id="14" name="テキスト ボックス 12">
            <a:extLst>
              <a:ext uri="{FF2B5EF4-FFF2-40B4-BE49-F238E27FC236}">
                <a16:creationId xmlns:a16="http://schemas.microsoft.com/office/drawing/2014/main" id="{41D97477-0A24-31D1-5F26-752832CFB54F}"/>
              </a:ext>
            </a:extLst>
          </p:cNvPr>
          <p:cNvSpPr txBox="1"/>
          <p:nvPr/>
        </p:nvSpPr>
        <p:spPr>
          <a:xfrm>
            <a:off x="5855779" y="3798335"/>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24</a:t>
            </a:r>
          </a:p>
        </p:txBody>
      </p:sp>
      <p:sp>
        <p:nvSpPr>
          <p:cNvPr id="15" name="テキスト ボックス 12">
            <a:extLst>
              <a:ext uri="{FF2B5EF4-FFF2-40B4-BE49-F238E27FC236}">
                <a16:creationId xmlns:a16="http://schemas.microsoft.com/office/drawing/2014/main" id="{9E37ADB2-F6F0-CE77-4DEE-A8B3FEDB4E07}"/>
              </a:ext>
            </a:extLst>
          </p:cNvPr>
          <p:cNvSpPr txBox="1"/>
          <p:nvPr/>
        </p:nvSpPr>
        <p:spPr>
          <a:xfrm>
            <a:off x="5531583" y="4050852"/>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20</a:t>
            </a:r>
          </a:p>
        </p:txBody>
      </p:sp>
      <p:sp>
        <p:nvSpPr>
          <p:cNvPr id="16" name="テキスト ボックス 12">
            <a:extLst>
              <a:ext uri="{FF2B5EF4-FFF2-40B4-BE49-F238E27FC236}">
                <a16:creationId xmlns:a16="http://schemas.microsoft.com/office/drawing/2014/main" id="{1202A476-1D56-C887-32CF-058520FBC4D3}"/>
              </a:ext>
            </a:extLst>
          </p:cNvPr>
          <p:cNvSpPr txBox="1"/>
          <p:nvPr/>
        </p:nvSpPr>
        <p:spPr>
          <a:xfrm>
            <a:off x="5274848" y="4327851"/>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t>17</a:t>
            </a:r>
            <a:endParaRPr kumimoji="1" lang="en-US" altLang="ja-JP" sz="1200" b="1" dirty="0"/>
          </a:p>
        </p:txBody>
      </p:sp>
      <p:sp>
        <p:nvSpPr>
          <p:cNvPr id="17" name="テキスト ボックス 12">
            <a:extLst>
              <a:ext uri="{FF2B5EF4-FFF2-40B4-BE49-F238E27FC236}">
                <a16:creationId xmlns:a16="http://schemas.microsoft.com/office/drawing/2014/main" id="{3588CCF0-CCF6-2058-4F58-A27E20052F33}"/>
              </a:ext>
            </a:extLst>
          </p:cNvPr>
          <p:cNvSpPr txBox="1"/>
          <p:nvPr/>
        </p:nvSpPr>
        <p:spPr>
          <a:xfrm>
            <a:off x="4987248" y="4584669"/>
            <a:ext cx="360996"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t>12</a:t>
            </a:r>
            <a:endParaRPr kumimoji="1" lang="en-US" altLang="ja-JP" sz="1200" b="1" dirty="0"/>
          </a:p>
        </p:txBody>
      </p:sp>
      <p:sp>
        <p:nvSpPr>
          <p:cNvPr id="18" name="テキスト ボックス 12">
            <a:extLst>
              <a:ext uri="{FF2B5EF4-FFF2-40B4-BE49-F238E27FC236}">
                <a16:creationId xmlns:a16="http://schemas.microsoft.com/office/drawing/2014/main" id="{C293AFEE-4173-40FE-3259-9F8E371FD364}"/>
              </a:ext>
            </a:extLst>
          </p:cNvPr>
          <p:cNvSpPr txBox="1"/>
          <p:nvPr/>
        </p:nvSpPr>
        <p:spPr>
          <a:xfrm>
            <a:off x="4644945" y="4847947"/>
            <a:ext cx="272832"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b="1" dirty="0"/>
              <a:t>8</a:t>
            </a:r>
          </a:p>
        </p:txBody>
      </p:sp>
    </p:spTree>
    <p:extLst>
      <p:ext uri="{BB962C8B-B14F-4D97-AF65-F5344CB8AC3E}">
        <p14:creationId xmlns:p14="http://schemas.microsoft.com/office/powerpoint/2010/main" val="354582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993BA613-A68B-E1E1-9A2E-24878CB0C3C5}"/>
              </a:ext>
            </a:extLst>
          </p:cNvPr>
          <p:cNvPicPr>
            <a:picLocks noChangeAspect="1"/>
          </p:cNvPicPr>
          <p:nvPr/>
        </p:nvPicPr>
        <p:blipFill>
          <a:blip r:embed="rId3"/>
          <a:stretch>
            <a:fillRect/>
          </a:stretch>
        </p:blipFill>
        <p:spPr>
          <a:xfrm>
            <a:off x="-1403499" y="538729"/>
            <a:ext cx="10454704" cy="6106620"/>
          </a:xfrm>
          <a:prstGeom prst="rect">
            <a:avLst/>
          </a:prstGeom>
        </p:spPr>
      </p:pic>
      <p:sp>
        <p:nvSpPr>
          <p:cNvPr id="58" name="テキスト ボックス 57">
            <a:extLst>
              <a:ext uri="{FF2B5EF4-FFF2-40B4-BE49-F238E27FC236}">
                <a16:creationId xmlns:a16="http://schemas.microsoft.com/office/drawing/2014/main" id="{9E9D1EF2-DDCC-4DA1-E1D4-50086876609C}"/>
              </a:ext>
            </a:extLst>
          </p:cNvPr>
          <p:cNvSpPr txBox="1"/>
          <p:nvPr/>
        </p:nvSpPr>
        <p:spPr>
          <a:xfrm>
            <a:off x="124694" y="538729"/>
            <a:ext cx="6534161" cy="369332"/>
          </a:xfrm>
          <a:prstGeom prst="rect">
            <a:avLst/>
          </a:prstGeom>
          <a:noFill/>
        </p:spPr>
        <p:txBody>
          <a:bodyPr wrap="none" rtlCol="0">
            <a:spAutoFit/>
          </a:bodyPr>
          <a:lstStyle/>
          <a:p>
            <a:r>
              <a:rPr lang="en-US" altLang="ja-JP" b="1" dirty="0">
                <a:latin typeface="+mn-ea"/>
              </a:rPr>
              <a:t>14</a:t>
            </a:r>
            <a:r>
              <a:rPr kumimoji="1" lang="en-US" altLang="ja-JP" b="1" dirty="0">
                <a:latin typeface="+mn-ea"/>
              </a:rPr>
              <a:t>.</a:t>
            </a:r>
            <a:r>
              <a:rPr kumimoji="1" lang="ja-JP" altLang="en-US" b="1" dirty="0">
                <a:latin typeface="+mn-ea"/>
              </a:rPr>
              <a:t> どのようにしたら女性青年の会員が増えると思いますか？</a:t>
            </a:r>
          </a:p>
        </p:txBody>
      </p:sp>
    </p:spTree>
    <p:extLst>
      <p:ext uri="{BB962C8B-B14F-4D97-AF65-F5344CB8AC3E}">
        <p14:creationId xmlns:p14="http://schemas.microsoft.com/office/powerpoint/2010/main" val="314002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5FECD2-5F6B-B1DF-9FED-43F7B23EBB6C}"/>
              </a:ext>
            </a:extLst>
          </p:cNvPr>
          <p:cNvPicPr>
            <a:picLocks noChangeAspect="1"/>
          </p:cNvPicPr>
          <p:nvPr/>
        </p:nvPicPr>
        <p:blipFill>
          <a:blip r:embed="rId3"/>
          <a:stretch>
            <a:fillRect/>
          </a:stretch>
        </p:blipFill>
        <p:spPr>
          <a:xfrm>
            <a:off x="72008" y="908050"/>
            <a:ext cx="9071991" cy="5663253"/>
          </a:xfrm>
          <a:prstGeom prst="rect">
            <a:avLst/>
          </a:prstGeom>
        </p:spPr>
      </p:pic>
      <p:sp>
        <p:nvSpPr>
          <p:cNvPr id="4" name="テキスト ボックス 3">
            <a:extLst>
              <a:ext uri="{FF2B5EF4-FFF2-40B4-BE49-F238E27FC236}">
                <a16:creationId xmlns:a16="http://schemas.microsoft.com/office/drawing/2014/main" id="{A70E28EE-EE42-ED0A-BED0-7B8010EC3AB5}"/>
              </a:ext>
            </a:extLst>
          </p:cNvPr>
          <p:cNvSpPr txBox="1"/>
          <p:nvPr/>
        </p:nvSpPr>
        <p:spPr>
          <a:xfrm>
            <a:off x="124694" y="538729"/>
            <a:ext cx="6534161" cy="369332"/>
          </a:xfrm>
          <a:prstGeom prst="rect">
            <a:avLst/>
          </a:prstGeom>
          <a:noFill/>
        </p:spPr>
        <p:txBody>
          <a:bodyPr wrap="none" rtlCol="0">
            <a:spAutoFit/>
          </a:bodyPr>
          <a:lstStyle/>
          <a:p>
            <a:r>
              <a:rPr lang="en-US" altLang="ja-JP" b="1" dirty="0">
                <a:latin typeface="+mn-ea"/>
              </a:rPr>
              <a:t>14</a:t>
            </a:r>
            <a:r>
              <a:rPr kumimoji="1" lang="en-US" altLang="ja-JP" b="1" dirty="0">
                <a:latin typeface="+mn-ea"/>
              </a:rPr>
              <a:t>.</a:t>
            </a:r>
            <a:r>
              <a:rPr kumimoji="1" lang="ja-JP" altLang="en-US" b="1" dirty="0">
                <a:latin typeface="+mn-ea"/>
              </a:rPr>
              <a:t> どのようにしたら女性青年の会員が増えると思いますか？</a:t>
            </a:r>
          </a:p>
        </p:txBody>
      </p:sp>
    </p:spTree>
    <p:extLst>
      <p:ext uri="{BB962C8B-B14F-4D97-AF65-F5344CB8AC3E}">
        <p14:creationId xmlns:p14="http://schemas.microsoft.com/office/powerpoint/2010/main" val="341341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13271F-A8B4-B4C0-370A-5381F0663A25}"/>
              </a:ext>
            </a:extLst>
          </p:cNvPr>
          <p:cNvPicPr>
            <a:picLocks noChangeAspect="1"/>
          </p:cNvPicPr>
          <p:nvPr/>
        </p:nvPicPr>
        <p:blipFill>
          <a:blip r:embed="rId3"/>
          <a:stretch>
            <a:fillRect/>
          </a:stretch>
        </p:blipFill>
        <p:spPr>
          <a:xfrm>
            <a:off x="0" y="753910"/>
            <a:ext cx="9144000" cy="5596150"/>
          </a:xfrm>
          <a:prstGeom prst="rect">
            <a:avLst/>
          </a:prstGeom>
        </p:spPr>
      </p:pic>
      <p:sp>
        <p:nvSpPr>
          <p:cNvPr id="4" name="テキスト ボックス 3">
            <a:extLst>
              <a:ext uri="{FF2B5EF4-FFF2-40B4-BE49-F238E27FC236}">
                <a16:creationId xmlns:a16="http://schemas.microsoft.com/office/drawing/2014/main" id="{4B22457F-52F4-4D79-1514-C2FF68CE7B8D}"/>
              </a:ext>
            </a:extLst>
          </p:cNvPr>
          <p:cNvSpPr txBox="1"/>
          <p:nvPr/>
        </p:nvSpPr>
        <p:spPr>
          <a:xfrm>
            <a:off x="124694" y="538729"/>
            <a:ext cx="6534161" cy="369332"/>
          </a:xfrm>
          <a:prstGeom prst="rect">
            <a:avLst/>
          </a:prstGeom>
          <a:noFill/>
        </p:spPr>
        <p:txBody>
          <a:bodyPr wrap="none" rtlCol="0">
            <a:spAutoFit/>
          </a:bodyPr>
          <a:lstStyle/>
          <a:p>
            <a:r>
              <a:rPr lang="en-US" altLang="ja-JP" b="1" dirty="0">
                <a:latin typeface="+mn-ea"/>
              </a:rPr>
              <a:t>14</a:t>
            </a:r>
            <a:r>
              <a:rPr kumimoji="1" lang="en-US" altLang="ja-JP" b="1" dirty="0">
                <a:latin typeface="+mn-ea"/>
              </a:rPr>
              <a:t>.</a:t>
            </a:r>
            <a:r>
              <a:rPr kumimoji="1" lang="ja-JP" altLang="en-US" b="1" dirty="0">
                <a:latin typeface="+mn-ea"/>
              </a:rPr>
              <a:t> どのようにしたら女性青年の会員が増えると思いますか？</a:t>
            </a:r>
          </a:p>
        </p:txBody>
      </p:sp>
    </p:spTree>
    <p:extLst>
      <p:ext uri="{BB962C8B-B14F-4D97-AF65-F5344CB8AC3E}">
        <p14:creationId xmlns:p14="http://schemas.microsoft.com/office/powerpoint/2010/main" val="135040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5E9FC12B-3D4C-F20C-2ACF-397FEC0CD438}"/>
              </a:ext>
            </a:extLst>
          </p:cNvPr>
          <p:cNvGraphicFramePr>
            <a:graphicFrameLocks/>
          </p:cNvGraphicFramePr>
          <p:nvPr>
            <p:extLst>
              <p:ext uri="{D42A27DB-BD31-4B8C-83A1-F6EECF244321}">
                <p14:modId xmlns:p14="http://schemas.microsoft.com/office/powerpoint/2010/main" val="1358498550"/>
              </p:ext>
            </p:extLst>
          </p:nvPr>
        </p:nvGraphicFramePr>
        <p:xfrm>
          <a:off x="1264271" y="2362681"/>
          <a:ext cx="6710185" cy="508465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540A45E0-0330-6043-AB3C-C5BF85D2D822}"/>
              </a:ext>
            </a:extLst>
          </p:cNvPr>
          <p:cNvSpPr txBox="1"/>
          <p:nvPr/>
        </p:nvSpPr>
        <p:spPr>
          <a:xfrm>
            <a:off x="239589" y="526907"/>
            <a:ext cx="2492990" cy="400110"/>
          </a:xfrm>
          <a:prstGeom prst="rect">
            <a:avLst/>
          </a:prstGeom>
          <a:noFill/>
        </p:spPr>
        <p:txBody>
          <a:bodyPr wrap="none" rtlCol="0">
            <a:spAutoFit/>
          </a:bodyPr>
          <a:lstStyle/>
          <a:p>
            <a:r>
              <a:rPr kumimoji="1" lang="ja-JP" altLang="en-US" sz="2000" b="1" dirty="0"/>
              <a:t>アンケート実施概要</a:t>
            </a:r>
          </a:p>
        </p:txBody>
      </p:sp>
      <p:sp>
        <p:nvSpPr>
          <p:cNvPr id="7" name="テキスト ボックス 6">
            <a:extLst>
              <a:ext uri="{FF2B5EF4-FFF2-40B4-BE49-F238E27FC236}">
                <a16:creationId xmlns:a16="http://schemas.microsoft.com/office/drawing/2014/main" id="{CF21FB64-CB06-8BF3-8DED-0192A070A481}"/>
              </a:ext>
            </a:extLst>
          </p:cNvPr>
          <p:cNvSpPr txBox="1"/>
          <p:nvPr/>
        </p:nvSpPr>
        <p:spPr>
          <a:xfrm>
            <a:off x="520259" y="1030712"/>
            <a:ext cx="8198207" cy="954107"/>
          </a:xfrm>
          <a:prstGeom prst="rect">
            <a:avLst/>
          </a:prstGeom>
          <a:noFill/>
          <a:ln>
            <a:solidFill>
              <a:schemeClr val="tx1"/>
            </a:solidFill>
          </a:ln>
        </p:spPr>
        <p:txBody>
          <a:bodyPr wrap="square" rtlCol="0">
            <a:spAutoFit/>
          </a:bodyPr>
          <a:lstStyle/>
          <a:p>
            <a:r>
              <a:rPr kumimoji="1" lang="ja-JP" altLang="en-US" sz="1400" dirty="0">
                <a:latin typeface="+mn-ea"/>
              </a:rPr>
              <a:t>アンケート対象：全国の建築士会の女性会員・青年会員・事務局</a:t>
            </a:r>
            <a:endParaRPr kumimoji="1" lang="en-US" altLang="ja-JP" sz="1400" dirty="0">
              <a:latin typeface="+mn-ea"/>
            </a:endParaRPr>
          </a:p>
          <a:p>
            <a:r>
              <a:rPr kumimoji="1" lang="ja-JP" altLang="en-US" sz="1400" dirty="0">
                <a:latin typeface="+mn-ea"/>
              </a:rPr>
              <a:t>アンケート期間：令和 </a:t>
            </a:r>
            <a:r>
              <a:rPr kumimoji="1" lang="en-US" altLang="ja-JP" sz="1400" dirty="0">
                <a:latin typeface="+mn-ea"/>
              </a:rPr>
              <a:t>5</a:t>
            </a:r>
            <a:r>
              <a:rPr kumimoji="1" lang="ja-JP" altLang="en-US" sz="1400" dirty="0">
                <a:latin typeface="+mn-ea"/>
              </a:rPr>
              <a:t>年 </a:t>
            </a:r>
            <a:r>
              <a:rPr kumimoji="1" lang="en-US" altLang="ja-JP" sz="1400" dirty="0">
                <a:latin typeface="+mn-ea"/>
              </a:rPr>
              <a:t>6</a:t>
            </a:r>
            <a:r>
              <a:rPr kumimoji="1" lang="ja-JP" altLang="en-US" sz="1400" dirty="0">
                <a:latin typeface="+mn-ea"/>
              </a:rPr>
              <a:t>月 </a:t>
            </a:r>
            <a:r>
              <a:rPr kumimoji="1" lang="en-US" altLang="ja-JP" sz="1400" dirty="0">
                <a:latin typeface="+mn-ea"/>
              </a:rPr>
              <a:t>5</a:t>
            </a:r>
            <a:r>
              <a:rPr kumimoji="1" lang="ja-JP" altLang="en-US" sz="1400" dirty="0">
                <a:latin typeface="+mn-ea"/>
              </a:rPr>
              <a:t>日～</a:t>
            </a:r>
            <a:r>
              <a:rPr kumimoji="1" lang="en-US" altLang="ja-JP" sz="1400" dirty="0">
                <a:latin typeface="+mn-ea"/>
              </a:rPr>
              <a:t>19</a:t>
            </a:r>
            <a:r>
              <a:rPr kumimoji="1" lang="ja-JP" altLang="en-US" sz="1400" dirty="0">
                <a:latin typeface="+mn-ea"/>
              </a:rPr>
              <a:t>日</a:t>
            </a:r>
            <a:endParaRPr kumimoji="1" lang="en-US" altLang="ja-JP" sz="1400" dirty="0">
              <a:latin typeface="+mn-ea"/>
            </a:endParaRPr>
          </a:p>
          <a:p>
            <a:r>
              <a:rPr kumimoji="1" lang="ja-JP" altLang="en-US" sz="1400" dirty="0">
                <a:latin typeface="+mn-ea"/>
              </a:rPr>
              <a:t>回　答　数　　：</a:t>
            </a:r>
            <a:r>
              <a:rPr lang="ja-JP" altLang="en-US" sz="1400" dirty="0">
                <a:latin typeface="+mn-ea"/>
              </a:rPr>
              <a:t>会員　　　</a:t>
            </a:r>
            <a:r>
              <a:rPr lang="en-US" altLang="ja-JP" sz="1400" dirty="0">
                <a:latin typeface="+mn-ea"/>
              </a:rPr>
              <a:t>354</a:t>
            </a:r>
            <a:r>
              <a:rPr lang="ja-JP" altLang="en-US" sz="1400" dirty="0">
                <a:latin typeface="+mn-ea"/>
              </a:rPr>
              <a:t>人（</a:t>
            </a:r>
            <a:r>
              <a:rPr kumimoji="1" lang="ja-JP" altLang="en-US" sz="1400" dirty="0">
                <a:latin typeface="+mn-ea"/>
              </a:rPr>
              <a:t>女性会員　</a:t>
            </a:r>
            <a:r>
              <a:rPr kumimoji="1" lang="en-US" altLang="ja-JP" sz="1400" dirty="0">
                <a:latin typeface="+mn-ea"/>
              </a:rPr>
              <a:t>170</a:t>
            </a:r>
            <a:r>
              <a:rPr kumimoji="1" lang="ja-JP" altLang="en-US" sz="1400" dirty="0">
                <a:latin typeface="+mn-ea"/>
              </a:rPr>
              <a:t>人、青年会員　</a:t>
            </a:r>
            <a:r>
              <a:rPr kumimoji="1" lang="en-US" altLang="ja-JP" sz="1400" dirty="0">
                <a:latin typeface="+mn-ea"/>
              </a:rPr>
              <a:t>184</a:t>
            </a:r>
            <a:r>
              <a:rPr kumimoji="1" lang="ja-JP" altLang="en-US" sz="1400" dirty="0">
                <a:latin typeface="+mn-ea"/>
              </a:rPr>
              <a:t>人</a:t>
            </a:r>
            <a:r>
              <a:rPr lang="ja-JP" altLang="en-US" sz="1400" dirty="0">
                <a:latin typeface="+mn-ea"/>
              </a:rPr>
              <a:t>）</a:t>
            </a:r>
            <a:endParaRPr kumimoji="1" lang="en-US" altLang="ja-JP" sz="1400" dirty="0">
              <a:latin typeface="+mn-ea"/>
            </a:endParaRPr>
          </a:p>
          <a:p>
            <a:r>
              <a:rPr kumimoji="1" lang="ja-JP" altLang="en-US" sz="1400" dirty="0">
                <a:latin typeface="+mn-ea"/>
              </a:rPr>
              <a:t>　　　　　　　　事務局　　 </a:t>
            </a:r>
            <a:r>
              <a:rPr kumimoji="1" lang="en-US" altLang="ja-JP" sz="1400" dirty="0">
                <a:latin typeface="+mn-ea"/>
              </a:rPr>
              <a:t>47</a:t>
            </a:r>
            <a:r>
              <a:rPr kumimoji="1" lang="ja-JP" altLang="en-US" sz="1400" dirty="0">
                <a:latin typeface="+mn-ea"/>
              </a:rPr>
              <a:t>士会</a:t>
            </a:r>
          </a:p>
        </p:txBody>
      </p:sp>
      <p:graphicFrame>
        <p:nvGraphicFramePr>
          <p:cNvPr id="8" name="グラフ 7">
            <a:extLst>
              <a:ext uri="{FF2B5EF4-FFF2-40B4-BE49-F238E27FC236}">
                <a16:creationId xmlns:a16="http://schemas.microsoft.com/office/drawing/2014/main" id="{0A9A3D7C-AE8D-385F-0380-D3C1BDE078CE}"/>
              </a:ext>
            </a:extLst>
          </p:cNvPr>
          <p:cNvGraphicFramePr>
            <a:graphicFrameLocks/>
          </p:cNvGraphicFramePr>
          <p:nvPr>
            <p:extLst>
              <p:ext uri="{D42A27DB-BD31-4B8C-83A1-F6EECF244321}">
                <p14:modId xmlns:p14="http://schemas.microsoft.com/office/powerpoint/2010/main" val="502072678"/>
              </p:ext>
            </p:extLst>
          </p:nvPr>
        </p:nvGraphicFramePr>
        <p:xfrm>
          <a:off x="4619363" y="2141381"/>
          <a:ext cx="5970488" cy="52177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ACC03221-ED0C-5A49-A00B-DB0BC2E633F4}"/>
              </a:ext>
            </a:extLst>
          </p:cNvPr>
          <p:cNvGraphicFramePr>
            <a:graphicFrameLocks/>
          </p:cNvGraphicFramePr>
          <p:nvPr>
            <p:extLst>
              <p:ext uri="{D42A27DB-BD31-4B8C-83A1-F6EECF244321}">
                <p14:modId xmlns:p14="http://schemas.microsoft.com/office/powerpoint/2010/main" val="2528457185"/>
              </p:ext>
            </p:extLst>
          </p:nvPr>
        </p:nvGraphicFramePr>
        <p:xfrm>
          <a:off x="-1031732" y="2379957"/>
          <a:ext cx="5556370" cy="39058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282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C50B726-3D70-3D1E-7049-3DBD035B7C75}"/>
              </a:ext>
            </a:extLst>
          </p:cNvPr>
          <p:cNvSpPr txBox="1"/>
          <p:nvPr/>
        </p:nvSpPr>
        <p:spPr>
          <a:xfrm>
            <a:off x="129681" y="526195"/>
            <a:ext cx="7505581" cy="369332"/>
          </a:xfrm>
          <a:prstGeom prst="rect">
            <a:avLst/>
          </a:prstGeom>
          <a:noFill/>
        </p:spPr>
        <p:txBody>
          <a:bodyPr wrap="none" rtlCol="0">
            <a:spAutoFit/>
          </a:bodyPr>
          <a:lstStyle/>
          <a:p>
            <a:r>
              <a:rPr kumimoji="1" lang="en-US" altLang="ja-JP" b="1" dirty="0">
                <a:latin typeface="+mn-ea"/>
              </a:rPr>
              <a:t>15.</a:t>
            </a:r>
            <a:r>
              <a:rPr kumimoji="1" lang="ja-JP" altLang="en-US" b="1" dirty="0">
                <a:latin typeface="+mn-ea"/>
              </a:rPr>
              <a:t> 建築士会に対してほかに何かありましたらご自由にご記入ください</a:t>
            </a:r>
          </a:p>
        </p:txBody>
      </p:sp>
      <p:graphicFrame>
        <p:nvGraphicFramePr>
          <p:cNvPr id="4" name="表 3">
            <a:extLst>
              <a:ext uri="{FF2B5EF4-FFF2-40B4-BE49-F238E27FC236}">
                <a16:creationId xmlns:a16="http://schemas.microsoft.com/office/drawing/2014/main" id="{AD4DEA85-A44A-AC9E-6863-19DE331711D8}"/>
              </a:ext>
            </a:extLst>
          </p:cNvPr>
          <p:cNvGraphicFramePr>
            <a:graphicFrameLocks noGrp="1"/>
          </p:cNvGraphicFramePr>
          <p:nvPr>
            <p:extLst>
              <p:ext uri="{D42A27DB-BD31-4B8C-83A1-F6EECF244321}">
                <p14:modId xmlns:p14="http://schemas.microsoft.com/office/powerpoint/2010/main" val="3700280830"/>
              </p:ext>
            </p:extLst>
          </p:nvPr>
        </p:nvGraphicFramePr>
        <p:xfrm>
          <a:off x="247962" y="874111"/>
          <a:ext cx="8518679" cy="5677959"/>
        </p:xfrm>
        <a:graphic>
          <a:graphicData uri="http://schemas.openxmlformats.org/drawingml/2006/table">
            <a:tbl>
              <a:tblPr firstRow="1" firstCol="1" bandRow="1">
                <a:tableStyleId>{5C22544A-7EE6-4342-B048-85BDC9FD1C3A}</a:tableStyleId>
              </a:tblPr>
              <a:tblGrid>
                <a:gridCol w="1021800">
                  <a:extLst>
                    <a:ext uri="{9D8B030D-6E8A-4147-A177-3AD203B41FA5}">
                      <a16:colId xmlns:a16="http://schemas.microsoft.com/office/drawing/2014/main" val="648347756"/>
                    </a:ext>
                  </a:extLst>
                </a:gridCol>
                <a:gridCol w="7496879">
                  <a:extLst>
                    <a:ext uri="{9D8B030D-6E8A-4147-A177-3AD203B41FA5}">
                      <a16:colId xmlns:a16="http://schemas.microsoft.com/office/drawing/2014/main" val="3651898709"/>
                    </a:ext>
                  </a:extLst>
                </a:gridCol>
              </a:tblGrid>
              <a:tr h="218934">
                <a:tc>
                  <a:txBody>
                    <a:bodyPr/>
                    <a:lstStyle/>
                    <a:p>
                      <a:pPr algn="dist"/>
                      <a:r>
                        <a:rPr lang="ja-JP" altLang="en-US" sz="1200" kern="100" dirty="0">
                          <a:effectLst/>
                          <a:latin typeface="+mn-ea"/>
                          <a:ea typeface="+mn-ea"/>
                          <a:cs typeface="Times New Roman" panose="02020603050405020304" pitchFamily="18" charset="0"/>
                        </a:rPr>
                        <a:t>項目</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kern="100" dirty="0">
                          <a:effectLst/>
                          <a:latin typeface="+mn-ea"/>
                          <a:ea typeface="+mn-ea"/>
                          <a:cs typeface="Times New Roman" panose="02020603050405020304" pitchFamily="18" charset="0"/>
                        </a:rPr>
                        <a:t>内　　　　　　　容</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0313331"/>
                  </a:ext>
                </a:extLst>
              </a:tr>
              <a:tr h="772988">
                <a:tc>
                  <a:txBody>
                    <a:bodyPr/>
                    <a:lstStyle/>
                    <a:p>
                      <a:pPr algn="dist"/>
                      <a:r>
                        <a:rPr lang="ja-JP" sz="1200" kern="100" dirty="0">
                          <a:effectLst/>
                        </a:rPr>
                        <a:t>士会の魅力</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b="1" kern="100" dirty="0">
                          <a:effectLst/>
                          <a:latin typeface="+mn-ea"/>
                          <a:ea typeface="+mn-ea"/>
                        </a:rPr>
                        <a:t>スキルアップ</a:t>
                      </a:r>
                      <a:r>
                        <a:rPr lang="ja-JP" sz="1200" kern="100" dirty="0">
                          <a:effectLst/>
                          <a:latin typeface="+mn-ea"/>
                          <a:ea typeface="+mn-ea"/>
                        </a:rPr>
                        <a:t>の場</a:t>
                      </a:r>
                      <a:r>
                        <a:rPr lang="en-US" sz="1200" kern="100" dirty="0">
                          <a:effectLst/>
                          <a:latin typeface="+mn-ea"/>
                          <a:ea typeface="+mn-ea"/>
                        </a:rPr>
                        <a:t>(2)</a:t>
                      </a:r>
                      <a:r>
                        <a:rPr lang="ja-JP" sz="1200" kern="100" dirty="0">
                          <a:effectLst/>
                          <a:latin typeface="+mn-ea"/>
                          <a:ea typeface="+mn-ea"/>
                        </a:rPr>
                        <a:t>、建築士として尊敬されるような</a:t>
                      </a:r>
                      <a:r>
                        <a:rPr lang="ja-JP" sz="1200" b="1" kern="100" dirty="0">
                          <a:effectLst/>
                          <a:latin typeface="+mn-ea"/>
                          <a:ea typeface="+mn-ea"/>
                        </a:rPr>
                        <a:t>活動の周知</a:t>
                      </a:r>
                      <a:r>
                        <a:rPr lang="ja-JP" sz="1200" kern="100" dirty="0">
                          <a:effectLst/>
                          <a:latin typeface="+mn-ea"/>
                          <a:ea typeface="+mn-ea"/>
                        </a:rPr>
                        <a:t>、</a:t>
                      </a:r>
                      <a:r>
                        <a:rPr lang="ja-JP" sz="1200" b="1" kern="100" dirty="0">
                          <a:effectLst/>
                          <a:latin typeface="+mn-ea"/>
                          <a:ea typeface="+mn-ea"/>
                        </a:rPr>
                        <a:t>個人の魅力</a:t>
                      </a:r>
                      <a:r>
                        <a:rPr lang="ja-JP" sz="1200" kern="100" dirty="0">
                          <a:effectLst/>
                          <a:latin typeface="+mn-ea"/>
                          <a:ea typeface="+mn-ea"/>
                        </a:rPr>
                        <a:t>が士会の魅力、</a:t>
                      </a:r>
                      <a:r>
                        <a:rPr lang="ja-JP" sz="1200" b="1" kern="100" dirty="0">
                          <a:effectLst/>
                          <a:latin typeface="+mn-ea"/>
                          <a:ea typeface="+mn-ea"/>
                        </a:rPr>
                        <a:t>人脈</a:t>
                      </a:r>
                      <a:r>
                        <a:rPr lang="ja-JP" sz="1200" kern="100" dirty="0">
                          <a:effectLst/>
                          <a:latin typeface="+mn-ea"/>
                          <a:ea typeface="+mn-ea"/>
                        </a:rPr>
                        <a:t>、</a:t>
                      </a:r>
                      <a:r>
                        <a:rPr lang="ja-JP" sz="1200" b="1" kern="100" dirty="0">
                          <a:effectLst/>
                          <a:latin typeface="+mn-ea"/>
                          <a:ea typeface="+mn-ea"/>
                        </a:rPr>
                        <a:t>魅力ある活動</a:t>
                      </a:r>
                      <a:r>
                        <a:rPr lang="ja-JP" sz="1200" kern="100" dirty="0">
                          <a:effectLst/>
                          <a:latin typeface="+mn-ea"/>
                          <a:ea typeface="+mn-ea"/>
                        </a:rPr>
                        <a:t>をしやすい場をつくる、</a:t>
                      </a:r>
                      <a:r>
                        <a:rPr lang="ja-JP" sz="1200" b="1" kern="100" dirty="0">
                          <a:effectLst/>
                          <a:latin typeface="+mn-ea"/>
                          <a:ea typeface="+mn-ea"/>
                        </a:rPr>
                        <a:t>地域</a:t>
                      </a:r>
                      <a:r>
                        <a:rPr lang="ja-JP" sz="1200" kern="100" dirty="0">
                          <a:effectLst/>
                          <a:latin typeface="+mn-ea"/>
                          <a:ea typeface="+mn-ea"/>
                        </a:rPr>
                        <a:t>の特色や違いが判る全国大会やブロック大会への参加、産地や工場などモノつくりをみたり聞いたり体験できる</a:t>
                      </a:r>
                      <a:r>
                        <a:rPr lang="ja-JP" sz="1200" b="1" kern="100" dirty="0">
                          <a:effectLst/>
                          <a:latin typeface="+mn-ea"/>
                          <a:ea typeface="+mn-ea"/>
                        </a:rPr>
                        <a:t>機会が多く持てる会</a:t>
                      </a:r>
                      <a:r>
                        <a:rPr lang="ja-JP" sz="1200" b="0" kern="100" dirty="0">
                          <a:effectLst/>
                          <a:latin typeface="+mn-ea"/>
                          <a:ea typeface="+mn-ea"/>
                        </a:rPr>
                        <a:t>、</a:t>
                      </a:r>
                      <a:r>
                        <a:rPr lang="ja-JP" sz="1200" kern="100" dirty="0">
                          <a:effectLst/>
                          <a:latin typeface="+mn-ea"/>
                          <a:ea typeface="+mn-ea"/>
                        </a:rPr>
                        <a:t>分からない事を</a:t>
                      </a:r>
                      <a:r>
                        <a:rPr lang="ja-JP" sz="1200" b="1" kern="100" dirty="0">
                          <a:effectLst/>
                          <a:latin typeface="+mn-ea"/>
                          <a:ea typeface="+mn-ea"/>
                        </a:rPr>
                        <a:t>質問できる</a:t>
                      </a:r>
                      <a:r>
                        <a:rPr lang="ja-JP" sz="1200" kern="100" dirty="0">
                          <a:effectLst/>
                          <a:latin typeface="+mn-ea"/>
                          <a:ea typeface="+mn-ea"/>
                        </a:rPr>
                        <a:t>コーナーがあれば便利、委員会活動が</a:t>
                      </a:r>
                      <a:r>
                        <a:rPr lang="ja-JP" sz="1200" b="1" kern="100" dirty="0">
                          <a:effectLst/>
                          <a:latin typeface="+mn-ea"/>
                          <a:ea typeface="+mn-ea"/>
                        </a:rPr>
                        <a:t>有意義</a:t>
                      </a:r>
                      <a:r>
                        <a:rPr lang="ja-JP" sz="1200" kern="100" dirty="0">
                          <a:effectLst/>
                          <a:latin typeface="+mn-ea"/>
                          <a:ea typeface="+mn-ea"/>
                        </a:rPr>
                        <a:t>、タイムリーなセッションテーマにした方がいい、</a:t>
                      </a:r>
                      <a:r>
                        <a:rPr lang="ja-JP" sz="1200" b="1" kern="100" dirty="0">
                          <a:effectLst/>
                          <a:latin typeface="+mn-ea"/>
                          <a:ea typeface="+mn-ea"/>
                        </a:rPr>
                        <a:t>ランチ会</a:t>
                      </a:r>
                      <a:r>
                        <a:rPr lang="ja-JP" sz="1200" kern="100" dirty="0">
                          <a:effectLst/>
                          <a:latin typeface="+mn-ea"/>
                          <a:ea typeface="+mn-ea"/>
                        </a:rPr>
                        <a:t>の開催をする</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60631"/>
                  </a:ext>
                </a:extLst>
              </a:tr>
              <a:tr h="1739223">
                <a:tc>
                  <a:txBody>
                    <a:bodyPr/>
                    <a:lstStyle/>
                    <a:p>
                      <a:pPr algn="dist"/>
                      <a:r>
                        <a:rPr lang="ja-JP" sz="1200" kern="100" dirty="0">
                          <a:effectLst/>
                        </a:rPr>
                        <a:t>士会として</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b="1" kern="100" dirty="0">
                          <a:effectLst/>
                          <a:latin typeface="+mn-ea"/>
                          <a:ea typeface="+mn-ea"/>
                        </a:rPr>
                        <a:t>若手へのフォロー体制</a:t>
                      </a:r>
                      <a:r>
                        <a:rPr lang="ja-JP" sz="1200" kern="100" dirty="0">
                          <a:effectLst/>
                          <a:latin typeface="+mn-ea"/>
                          <a:ea typeface="+mn-ea"/>
                        </a:rPr>
                        <a:t>など改善等の機会が必要</a:t>
                      </a:r>
                      <a:r>
                        <a:rPr lang="en-US" sz="1200" kern="100" dirty="0">
                          <a:effectLst/>
                          <a:latin typeface="+mn-ea"/>
                          <a:ea typeface="+mn-ea"/>
                        </a:rPr>
                        <a:t>(3)</a:t>
                      </a:r>
                      <a:r>
                        <a:rPr lang="ja-JP" sz="1200" kern="100" dirty="0">
                          <a:effectLst/>
                          <a:latin typeface="+mn-ea"/>
                          <a:ea typeface="+mn-ea"/>
                        </a:rPr>
                        <a:t>、会員が減少しても成り立つ会（</a:t>
                      </a:r>
                      <a:r>
                        <a:rPr lang="ja-JP" sz="1200" b="1" kern="100" dirty="0">
                          <a:effectLst/>
                          <a:latin typeface="+mn-ea"/>
                          <a:ea typeface="+mn-ea"/>
                        </a:rPr>
                        <a:t>スマートな運営</a:t>
                      </a:r>
                      <a:r>
                        <a:rPr lang="ja-JP" sz="1200" kern="100" dirty="0">
                          <a:effectLst/>
                          <a:latin typeface="+mn-ea"/>
                          <a:ea typeface="+mn-ea"/>
                        </a:rPr>
                        <a:t>）の検討</a:t>
                      </a:r>
                      <a:r>
                        <a:rPr lang="en-US" sz="1200" kern="100" dirty="0">
                          <a:effectLst/>
                          <a:latin typeface="+mn-ea"/>
                          <a:ea typeface="+mn-ea"/>
                        </a:rPr>
                        <a:t>(2)</a:t>
                      </a:r>
                      <a:r>
                        <a:rPr lang="ja-JP" sz="1200" kern="100" dirty="0">
                          <a:effectLst/>
                          <a:latin typeface="+mn-ea"/>
                          <a:ea typeface="+mn-ea"/>
                        </a:rPr>
                        <a:t>、</a:t>
                      </a:r>
                      <a:r>
                        <a:rPr lang="ja-JP" sz="1200" b="1" kern="100" dirty="0">
                          <a:effectLst/>
                          <a:latin typeface="+mn-ea"/>
                          <a:ea typeface="+mn-ea"/>
                        </a:rPr>
                        <a:t>ボランティア</a:t>
                      </a:r>
                      <a:r>
                        <a:rPr lang="ja-JP" sz="1200" kern="100" dirty="0">
                          <a:effectLst/>
                          <a:latin typeface="+mn-ea"/>
                          <a:ea typeface="+mn-ea"/>
                        </a:rPr>
                        <a:t>としての活動は慎重にする、</a:t>
                      </a:r>
                      <a:r>
                        <a:rPr lang="ja-JP" sz="1200" b="1" kern="100" dirty="0">
                          <a:effectLst/>
                          <a:latin typeface="+mn-ea"/>
                          <a:ea typeface="+mn-ea"/>
                        </a:rPr>
                        <a:t>仕事や家庭の負担にならない</a:t>
                      </a:r>
                      <a:r>
                        <a:rPr lang="ja-JP" sz="1200" kern="100" dirty="0">
                          <a:effectLst/>
                          <a:latin typeface="+mn-ea"/>
                          <a:ea typeface="+mn-ea"/>
                        </a:rPr>
                        <a:t>バランスを取った内容は必須、</a:t>
                      </a:r>
                      <a:r>
                        <a:rPr lang="ja-JP" sz="1200" b="1" kern="100" dirty="0">
                          <a:effectLst/>
                          <a:latin typeface="+mn-ea"/>
                          <a:ea typeface="+mn-ea"/>
                        </a:rPr>
                        <a:t>二級建築士も入りやすい</a:t>
                      </a:r>
                      <a:r>
                        <a:rPr lang="ja-JP" sz="1200" kern="100" dirty="0">
                          <a:effectLst/>
                          <a:latin typeface="+mn-ea"/>
                          <a:ea typeface="+mn-ea"/>
                        </a:rPr>
                        <a:t>ように、青年事業の</a:t>
                      </a:r>
                      <a:r>
                        <a:rPr lang="ja-JP" sz="1200" b="1" kern="100" dirty="0">
                          <a:effectLst/>
                          <a:latin typeface="+mn-ea"/>
                          <a:ea typeface="+mn-ea"/>
                        </a:rPr>
                        <a:t>派手化拡張化が負担</a:t>
                      </a:r>
                      <a:r>
                        <a:rPr lang="ja-JP" sz="1200" kern="100" dirty="0">
                          <a:effectLst/>
                          <a:latin typeface="+mn-ea"/>
                          <a:ea typeface="+mn-ea"/>
                        </a:rPr>
                        <a:t>に見える、活動してない会員への</a:t>
                      </a:r>
                      <a:r>
                        <a:rPr lang="ja-JP" sz="1200" b="1" kern="100" dirty="0">
                          <a:effectLst/>
                          <a:latin typeface="+mn-ea"/>
                          <a:ea typeface="+mn-ea"/>
                        </a:rPr>
                        <a:t>参加声がけ</a:t>
                      </a:r>
                      <a:r>
                        <a:rPr lang="ja-JP" sz="1200" kern="100" dirty="0">
                          <a:effectLst/>
                          <a:latin typeface="+mn-ea"/>
                          <a:ea typeface="+mn-ea"/>
                        </a:rPr>
                        <a:t>、会員が活動しやすい</a:t>
                      </a:r>
                      <a:r>
                        <a:rPr lang="ja-JP" sz="1200" b="1" kern="100" dirty="0">
                          <a:effectLst/>
                          <a:latin typeface="+mn-ea"/>
                          <a:ea typeface="+mn-ea"/>
                        </a:rPr>
                        <a:t>環境整備</a:t>
                      </a:r>
                      <a:r>
                        <a:rPr lang="ja-JP" sz="1200" kern="100" dirty="0">
                          <a:effectLst/>
                          <a:latin typeface="+mn-ea"/>
                          <a:ea typeface="+mn-ea"/>
                        </a:rPr>
                        <a:t>、役職の</a:t>
                      </a:r>
                      <a:r>
                        <a:rPr lang="ja-JP" sz="1200" b="1" kern="100" dirty="0">
                          <a:effectLst/>
                          <a:latin typeface="+mn-ea"/>
                          <a:ea typeface="+mn-ea"/>
                        </a:rPr>
                        <a:t>負担大きい</a:t>
                      </a:r>
                      <a:r>
                        <a:rPr lang="ja-JP" sz="1200" kern="100" dirty="0">
                          <a:effectLst/>
                          <a:latin typeface="+mn-ea"/>
                          <a:ea typeface="+mn-ea"/>
                        </a:rPr>
                        <a:t>、</a:t>
                      </a:r>
                      <a:r>
                        <a:rPr lang="ja-JP" sz="1200" b="1" kern="100" dirty="0">
                          <a:effectLst/>
                          <a:latin typeface="+mn-ea"/>
                          <a:ea typeface="+mn-ea"/>
                        </a:rPr>
                        <a:t>子供</a:t>
                      </a:r>
                      <a:r>
                        <a:rPr lang="ja-JP" sz="1200" kern="100" dirty="0">
                          <a:effectLst/>
                          <a:latin typeface="+mn-ea"/>
                          <a:ea typeface="+mn-ea"/>
                        </a:rPr>
                        <a:t>も参加できる士会、</a:t>
                      </a:r>
                      <a:r>
                        <a:rPr lang="ja-JP" sz="1200" b="1" kern="100" dirty="0">
                          <a:effectLst/>
                          <a:latin typeface="+mn-ea"/>
                          <a:ea typeface="+mn-ea"/>
                        </a:rPr>
                        <a:t>経費</a:t>
                      </a:r>
                      <a:r>
                        <a:rPr lang="ja-JP" sz="1200" kern="100" dirty="0">
                          <a:effectLst/>
                          <a:latin typeface="+mn-ea"/>
                          <a:ea typeface="+mn-ea"/>
                        </a:rPr>
                        <a:t>適用幅の拡大。役員は</a:t>
                      </a:r>
                      <a:r>
                        <a:rPr lang="ja-JP" sz="1200" b="1" kern="100" dirty="0">
                          <a:effectLst/>
                          <a:latin typeface="+mn-ea"/>
                          <a:ea typeface="+mn-ea"/>
                        </a:rPr>
                        <a:t>自腹</a:t>
                      </a:r>
                      <a:r>
                        <a:rPr lang="ja-JP" sz="1200" kern="100" dirty="0">
                          <a:effectLst/>
                          <a:latin typeface="+mn-ea"/>
                          <a:ea typeface="+mn-ea"/>
                        </a:rPr>
                        <a:t>が増える、</a:t>
                      </a:r>
                      <a:r>
                        <a:rPr lang="ja-JP" sz="1200" b="1" kern="100" dirty="0">
                          <a:effectLst/>
                          <a:latin typeface="+mn-ea"/>
                          <a:ea typeface="+mn-ea"/>
                        </a:rPr>
                        <a:t>カジュアル</a:t>
                      </a:r>
                      <a:r>
                        <a:rPr lang="ja-JP" sz="1200" kern="100" dirty="0">
                          <a:effectLst/>
                          <a:latin typeface="+mn-ea"/>
                          <a:ea typeface="+mn-ea"/>
                        </a:rPr>
                        <a:t>な運営、</a:t>
                      </a:r>
                      <a:r>
                        <a:rPr lang="ja-JP" sz="1200" b="1" kern="100" dirty="0">
                          <a:effectLst/>
                          <a:latin typeface="+mn-ea"/>
                          <a:ea typeface="+mn-ea"/>
                        </a:rPr>
                        <a:t>他団体</a:t>
                      </a:r>
                      <a:r>
                        <a:rPr lang="ja-JP" sz="1200" kern="100" dirty="0">
                          <a:effectLst/>
                          <a:latin typeface="+mn-ea"/>
                          <a:ea typeface="+mn-ea"/>
                        </a:rPr>
                        <a:t>との協力（町内会・子供会・</a:t>
                      </a:r>
                      <a:r>
                        <a:rPr lang="en-US" sz="1200" kern="100" dirty="0">
                          <a:effectLst/>
                          <a:latin typeface="+mn-ea"/>
                          <a:ea typeface="+mn-ea"/>
                        </a:rPr>
                        <a:t>PTA</a:t>
                      </a:r>
                      <a:r>
                        <a:rPr lang="ja-JP" sz="1200" kern="100" dirty="0">
                          <a:effectLst/>
                          <a:latin typeface="+mn-ea"/>
                          <a:ea typeface="+mn-ea"/>
                        </a:rPr>
                        <a:t>など）、活動に</a:t>
                      </a:r>
                      <a:r>
                        <a:rPr lang="ja-JP" sz="1200" b="1" kern="100" dirty="0">
                          <a:effectLst/>
                          <a:latin typeface="+mn-ea"/>
                          <a:ea typeface="+mn-ea"/>
                        </a:rPr>
                        <a:t>参加する会員</a:t>
                      </a:r>
                      <a:r>
                        <a:rPr lang="ja-JP" sz="1200" kern="100" dirty="0">
                          <a:effectLst/>
                          <a:latin typeface="+mn-ea"/>
                          <a:ea typeface="+mn-ea"/>
                        </a:rPr>
                        <a:t>が少ない、</a:t>
                      </a:r>
                      <a:r>
                        <a:rPr lang="ja-JP" sz="1200" b="1" kern="100" dirty="0">
                          <a:effectLst/>
                          <a:latin typeface="+mn-ea"/>
                          <a:ea typeface="+mn-ea"/>
                        </a:rPr>
                        <a:t>メリット</a:t>
                      </a:r>
                      <a:r>
                        <a:rPr lang="ja-JP" sz="1200" kern="100" dirty="0">
                          <a:effectLst/>
                          <a:latin typeface="+mn-ea"/>
                          <a:ea typeface="+mn-ea"/>
                        </a:rPr>
                        <a:t>を具体的に</a:t>
                      </a:r>
                      <a:r>
                        <a:rPr lang="ja-JP" sz="1200" b="1" kern="100" dirty="0">
                          <a:effectLst/>
                          <a:latin typeface="+mn-ea"/>
                          <a:ea typeface="+mn-ea"/>
                        </a:rPr>
                        <a:t>発信する仕組み</a:t>
                      </a:r>
                      <a:r>
                        <a:rPr lang="ja-JP" sz="1200" kern="100" dirty="0">
                          <a:effectLst/>
                          <a:latin typeface="+mn-ea"/>
                          <a:ea typeface="+mn-ea"/>
                        </a:rPr>
                        <a:t>の検討、</a:t>
                      </a:r>
                      <a:r>
                        <a:rPr lang="ja-JP" sz="1200" b="1" kern="100" dirty="0">
                          <a:effectLst/>
                          <a:latin typeface="+mn-ea"/>
                          <a:ea typeface="+mn-ea"/>
                        </a:rPr>
                        <a:t>公共事業</a:t>
                      </a:r>
                      <a:r>
                        <a:rPr lang="ja-JP" sz="1200" kern="100" dirty="0">
                          <a:effectLst/>
                          <a:latin typeface="+mn-ea"/>
                          <a:ea typeface="+mn-ea"/>
                        </a:rPr>
                        <a:t>を行うことで赤字会員減で赤字、</a:t>
                      </a:r>
                      <a:r>
                        <a:rPr lang="ja-JP" sz="1200" b="1" kern="100" dirty="0">
                          <a:effectLst/>
                          <a:latin typeface="+mn-ea"/>
                          <a:ea typeface="+mn-ea"/>
                        </a:rPr>
                        <a:t>女性青年にとらわれず</a:t>
                      </a:r>
                      <a:r>
                        <a:rPr lang="ja-JP" sz="1200" kern="100" dirty="0">
                          <a:effectLst/>
                          <a:latin typeface="+mn-ea"/>
                          <a:ea typeface="+mn-ea"/>
                        </a:rPr>
                        <a:t>委員会や支部に賛同できる活動を一緒に出来る体制つくり、</a:t>
                      </a:r>
                      <a:r>
                        <a:rPr lang="ja-JP" sz="1200" b="1" kern="100" dirty="0">
                          <a:effectLst/>
                          <a:latin typeface="+mn-ea"/>
                          <a:ea typeface="+mn-ea"/>
                        </a:rPr>
                        <a:t>敷居</a:t>
                      </a:r>
                      <a:r>
                        <a:rPr lang="ja-JP" sz="1200" kern="100" dirty="0">
                          <a:effectLst/>
                          <a:latin typeface="+mn-ea"/>
                          <a:ea typeface="+mn-ea"/>
                        </a:rPr>
                        <a:t>を低く、</a:t>
                      </a:r>
                      <a:r>
                        <a:rPr lang="ja-JP" sz="1200" b="1" kern="100" dirty="0">
                          <a:effectLst/>
                          <a:latin typeface="+mn-ea"/>
                          <a:ea typeface="+mn-ea"/>
                        </a:rPr>
                        <a:t>若い女性</a:t>
                      </a:r>
                      <a:r>
                        <a:rPr lang="ja-JP" sz="1200" kern="100" dirty="0">
                          <a:effectLst/>
                          <a:latin typeface="+mn-ea"/>
                          <a:ea typeface="+mn-ea"/>
                        </a:rPr>
                        <a:t>世代に興味を持たれるような活動を盛込み、</a:t>
                      </a:r>
                      <a:r>
                        <a:rPr lang="ja-JP" sz="1200" b="1" kern="100" dirty="0">
                          <a:effectLst/>
                          <a:latin typeface="+mn-ea"/>
                          <a:ea typeface="+mn-ea"/>
                        </a:rPr>
                        <a:t>若者</a:t>
                      </a:r>
                      <a:r>
                        <a:rPr lang="ja-JP" sz="1200" kern="100" dirty="0">
                          <a:effectLst/>
                          <a:latin typeface="+mn-ea"/>
                          <a:ea typeface="+mn-ea"/>
                        </a:rPr>
                        <a:t>へアプローチする、</a:t>
                      </a:r>
                      <a:r>
                        <a:rPr lang="en-US" altLang="ja-JP" sz="1200" b="1" kern="100" dirty="0">
                          <a:effectLst/>
                          <a:latin typeface="+mn-ea"/>
                          <a:ea typeface="+mn-ea"/>
                        </a:rPr>
                        <a:t>10</a:t>
                      </a:r>
                      <a:r>
                        <a:rPr lang="ja-JP" sz="1200" b="1" kern="100" dirty="0">
                          <a:effectLst/>
                          <a:latin typeface="+mn-ea"/>
                          <a:ea typeface="+mn-ea"/>
                        </a:rPr>
                        <a:t>年後を見据えて</a:t>
                      </a:r>
                      <a:r>
                        <a:rPr lang="ja-JP" sz="1200" kern="100" dirty="0">
                          <a:effectLst/>
                          <a:latin typeface="+mn-ea"/>
                          <a:ea typeface="+mn-ea"/>
                        </a:rPr>
                        <a:t>建築士に必要とされる士会への変革、</a:t>
                      </a:r>
                      <a:r>
                        <a:rPr lang="ja-JP" sz="1200" b="1" kern="100" dirty="0">
                          <a:effectLst/>
                          <a:latin typeface="+mn-ea"/>
                          <a:ea typeface="+mn-ea"/>
                        </a:rPr>
                        <a:t>組織構成</a:t>
                      </a:r>
                      <a:r>
                        <a:rPr lang="ja-JP" sz="1200" kern="100" dirty="0">
                          <a:effectLst/>
                          <a:latin typeface="+mn-ea"/>
                          <a:ea typeface="+mn-ea"/>
                        </a:rPr>
                        <a:t>がわからない（説明不足）、</a:t>
                      </a:r>
                      <a:r>
                        <a:rPr lang="ja-JP" sz="1200" b="1" kern="100" dirty="0">
                          <a:effectLst/>
                          <a:latin typeface="+mn-ea"/>
                          <a:ea typeface="+mn-ea"/>
                        </a:rPr>
                        <a:t>若い</a:t>
                      </a:r>
                      <a:r>
                        <a:rPr lang="ja-JP" sz="1200" kern="100" dirty="0">
                          <a:effectLst/>
                          <a:latin typeface="+mn-ea"/>
                          <a:ea typeface="+mn-ea"/>
                        </a:rPr>
                        <a:t>というだけで仕事を振るのではなく全員で手を動かすべき、現会員の満足ややる気を上げるように、</a:t>
                      </a:r>
                      <a:r>
                        <a:rPr lang="ja-JP" sz="1200" b="1" kern="100" dirty="0">
                          <a:effectLst/>
                          <a:latin typeface="+mn-ea"/>
                          <a:ea typeface="+mn-ea"/>
                        </a:rPr>
                        <a:t>古い体制からの脱却魅力の発信</a:t>
                      </a:r>
                      <a:r>
                        <a:rPr lang="ja-JP" sz="1200" kern="100" dirty="0">
                          <a:effectLst/>
                          <a:latin typeface="+mn-ea"/>
                          <a:ea typeface="+mn-ea"/>
                        </a:rPr>
                        <a:t>、講習会費を安く</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294865"/>
                  </a:ext>
                </a:extLst>
              </a:tr>
              <a:tr h="386494">
                <a:tc>
                  <a:txBody>
                    <a:bodyPr/>
                    <a:lstStyle/>
                    <a:p>
                      <a:pPr algn="dist"/>
                      <a:r>
                        <a:rPr lang="ja-JP" sz="1200" kern="100" dirty="0">
                          <a:effectLst/>
                        </a:rPr>
                        <a:t>交流</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b="1" kern="100" dirty="0">
                          <a:effectLst/>
                          <a:latin typeface="+mn-ea"/>
                          <a:ea typeface="+mn-ea"/>
                        </a:rPr>
                        <a:t>他ブロック</a:t>
                      </a:r>
                      <a:r>
                        <a:rPr lang="ja-JP" sz="1200" kern="100" dirty="0">
                          <a:effectLst/>
                          <a:latin typeface="+mn-ea"/>
                          <a:ea typeface="+mn-ea"/>
                        </a:rPr>
                        <a:t>との気軽な交流</a:t>
                      </a:r>
                      <a:r>
                        <a:rPr lang="en-US" sz="1200" kern="100" dirty="0">
                          <a:effectLst/>
                          <a:latin typeface="+mn-ea"/>
                          <a:ea typeface="+mn-ea"/>
                        </a:rPr>
                        <a:t>(3)</a:t>
                      </a:r>
                      <a:r>
                        <a:rPr lang="ja-JP" sz="1200" kern="100" dirty="0">
                          <a:effectLst/>
                          <a:latin typeface="+mn-ea"/>
                          <a:ea typeface="+mn-ea"/>
                        </a:rPr>
                        <a:t>、人や仕事のつながり</a:t>
                      </a:r>
                      <a:r>
                        <a:rPr lang="ja-JP" sz="1200" b="1" kern="100" dirty="0">
                          <a:effectLst/>
                          <a:latin typeface="+mn-ea"/>
                          <a:ea typeface="+mn-ea"/>
                        </a:rPr>
                        <a:t>全国</a:t>
                      </a:r>
                      <a:r>
                        <a:rPr lang="ja-JP" sz="1200" kern="100" dirty="0">
                          <a:effectLst/>
                          <a:latin typeface="+mn-ea"/>
                          <a:ea typeface="+mn-ea"/>
                        </a:rPr>
                        <a:t>の建築士との交流</a:t>
                      </a:r>
                      <a:r>
                        <a:rPr lang="en-US" sz="1200" kern="100" dirty="0">
                          <a:effectLst/>
                          <a:latin typeface="+mn-ea"/>
                          <a:ea typeface="+mn-ea"/>
                        </a:rPr>
                        <a:t>(2)</a:t>
                      </a:r>
                      <a:r>
                        <a:rPr lang="ja-JP" sz="1200" kern="100" dirty="0">
                          <a:effectLst/>
                          <a:latin typeface="+mn-ea"/>
                          <a:ea typeface="+mn-ea"/>
                        </a:rPr>
                        <a:t>、</a:t>
                      </a:r>
                      <a:r>
                        <a:rPr lang="ja-JP" sz="1200" b="1" kern="100" dirty="0">
                          <a:effectLst/>
                          <a:latin typeface="+mn-ea"/>
                          <a:ea typeface="+mn-ea"/>
                        </a:rPr>
                        <a:t>建築とは縁のない人</a:t>
                      </a:r>
                      <a:r>
                        <a:rPr lang="ja-JP" sz="1200" kern="100" dirty="0">
                          <a:effectLst/>
                          <a:latin typeface="+mn-ea"/>
                          <a:ea typeface="+mn-ea"/>
                        </a:rPr>
                        <a:t>の交流</a:t>
                      </a:r>
                      <a:r>
                        <a:rPr lang="en-US" sz="1200" kern="100" dirty="0">
                          <a:effectLst/>
                          <a:latin typeface="+mn-ea"/>
                          <a:ea typeface="+mn-ea"/>
                        </a:rPr>
                        <a:t>(2)</a:t>
                      </a:r>
                      <a:r>
                        <a:rPr lang="ja-JP" sz="1200" kern="100" dirty="0">
                          <a:effectLst/>
                          <a:latin typeface="+mn-ea"/>
                          <a:ea typeface="+mn-ea"/>
                        </a:rPr>
                        <a:t>、個人では繋がれない人との交流の場、仲間ができる、他団体との交流イベント、他業種建築士との交流</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516081"/>
                  </a:ext>
                </a:extLst>
              </a:tr>
              <a:tr h="386494">
                <a:tc>
                  <a:txBody>
                    <a:bodyPr/>
                    <a:lstStyle/>
                    <a:p>
                      <a:pPr algn="dist"/>
                      <a:r>
                        <a:rPr lang="ja-JP" sz="1200" kern="100">
                          <a:effectLst/>
                        </a:rPr>
                        <a:t>入会</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所属しないと仕事（設計）できない（差支える）組織に</a:t>
                      </a:r>
                      <a:r>
                        <a:rPr lang="en-US" sz="1200" kern="100" dirty="0">
                          <a:effectLst/>
                          <a:latin typeface="+mn-ea"/>
                          <a:ea typeface="+mn-ea"/>
                        </a:rPr>
                        <a:t>(4)</a:t>
                      </a:r>
                      <a:r>
                        <a:rPr lang="ja-JP" sz="1200" kern="100" dirty="0">
                          <a:effectLst/>
                          <a:latin typeface="+mn-ea"/>
                          <a:ea typeface="+mn-ea"/>
                        </a:rPr>
                        <a:t>、義務付け</a:t>
                      </a:r>
                      <a:r>
                        <a:rPr lang="en-US" sz="1200" kern="100" dirty="0">
                          <a:effectLst/>
                          <a:latin typeface="+mn-ea"/>
                          <a:ea typeface="+mn-ea"/>
                        </a:rPr>
                        <a:t>(2)</a:t>
                      </a:r>
                      <a:r>
                        <a:rPr lang="ja-JP" sz="1200" kern="100" dirty="0">
                          <a:effectLst/>
                          <a:latin typeface="+mn-ea"/>
                          <a:ea typeface="+mn-ea"/>
                        </a:rPr>
                        <a:t>、入会時の女性青年委員会への所属の説明が欲しい、何かで釣って入会してもらう</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361147"/>
                  </a:ext>
                </a:extLst>
              </a:tr>
              <a:tr h="193247">
                <a:tc>
                  <a:txBody>
                    <a:bodyPr/>
                    <a:lstStyle/>
                    <a:p>
                      <a:pPr algn="dist"/>
                      <a:r>
                        <a:rPr lang="ja-JP" sz="1200" kern="100" dirty="0">
                          <a:effectLst/>
                        </a:rPr>
                        <a:t>会員制度</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全国的な</a:t>
                      </a:r>
                      <a:r>
                        <a:rPr lang="ja-JP" sz="1200" b="1" kern="100" dirty="0">
                          <a:effectLst/>
                          <a:latin typeface="+mn-ea"/>
                          <a:ea typeface="+mn-ea"/>
                        </a:rPr>
                        <a:t>学生会員</a:t>
                      </a:r>
                      <a:r>
                        <a:rPr lang="ja-JP" sz="1200" kern="100" dirty="0">
                          <a:effectLst/>
                          <a:latin typeface="+mn-ea"/>
                          <a:ea typeface="+mn-ea"/>
                        </a:rPr>
                        <a:t>などの制度</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648634"/>
                  </a:ext>
                </a:extLst>
              </a:tr>
              <a:tr h="579741">
                <a:tc>
                  <a:txBody>
                    <a:bodyPr/>
                    <a:lstStyle/>
                    <a:p>
                      <a:pPr algn="dist"/>
                      <a:r>
                        <a:rPr lang="ja-JP" sz="1200" kern="100">
                          <a:effectLst/>
                        </a:rPr>
                        <a:t>連合会</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今後の士会としての在り方について再度検討要</a:t>
                      </a:r>
                      <a:r>
                        <a:rPr lang="en-US" sz="1200" kern="100" dirty="0">
                          <a:effectLst/>
                          <a:latin typeface="+mn-ea"/>
                          <a:ea typeface="+mn-ea"/>
                        </a:rPr>
                        <a:t>(2)</a:t>
                      </a:r>
                      <a:r>
                        <a:rPr lang="ja-JP" sz="1200" kern="100" dirty="0">
                          <a:effectLst/>
                          <a:latin typeface="+mn-ea"/>
                          <a:ea typeface="+mn-ea"/>
                        </a:rPr>
                        <a:t>、社会的に影響力を持てる会（医師会のように）</a:t>
                      </a:r>
                      <a:r>
                        <a:rPr lang="en-US" sz="1200" kern="100" dirty="0">
                          <a:effectLst/>
                          <a:latin typeface="+mn-ea"/>
                          <a:ea typeface="+mn-ea"/>
                        </a:rPr>
                        <a:t>(2)</a:t>
                      </a:r>
                      <a:r>
                        <a:rPr lang="ja-JP" sz="1200" kern="100" dirty="0">
                          <a:effectLst/>
                          <a:latin typeface="+mn-ea"/>
                          <a:ea typeface="+mn-ea"/>
                        </a:rPr>
                        <a:t>、災害時にもっとできることがあるのでは、士会活動の業界団体への周知、建築士の地位向上への取組んでほしい、会員になることがステータスとなる仕事やキャリア拡大になる組織、会員増強の予算と政策を導入すべき</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414180"/>
                  </a:ext>
                </a:extLst>
              </a:tr>
              <a:tr h="386494">
                <a:tc>
                  <a:txBody>
                    <a:bodyPr/>
                    <a:lstStyle/>
                    <a:p>
                      <a:pPr algn="dist"/>
                      <a:r>
                        <a:rPr lang="ja-JP" sz="1200" kern="100" dirty="0">
                          <a:effectLst/>
                        </a:rPr>
                        <a:t>連合会など</a:t>
                      </a:r>
                    </a:p>
                    <a:p>
                      <a:pPr algn="dist"/>
                      <a:r>
                        <a:rPr lang="ja-JP" sz="1200" kern="100" dirty="0">
                          <a:effectLst/>
                        </a:rPr>
                        <a:t>会誌</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ペーパーレス化（</a:t>
                      </a:r>
                      <a:r>
                        <a:rPr lang="en-US" sz="1200" kern="100" dirty="0">
                          <a:effectLst/>
                          <a:latin typeface="+mn-ea"/>
                          <a:ea typeface="+mn-ea"/>
                        </a:rPr>
                        <a:t>WEB</a:t>
                      </a:r>
                      <a:r>
                        <a:rPr lang="ja-JP" sz="1200" kern="100" dirty="0">
                          <a:effectLst/>
                          <a:latin typeface="+mn-ea"/>
                          <a:ea typeface="+mn-ea"/>
                        </a:rPr>
                        <a:t>）</a:t>
                      </a:r>
                      <a:r>
                        <a:rPr lang="en-US" sz="1200" kern="100" dirty="0">
                          <a:effectLst/>
                          <a:latin typeface="+mn-ea"/>
                          <a:ea typeface="+mn-ea"/>
                        </a:rPr>
                        <a:t>(2)</a:t>
                      </a:r>
                      <a:r>
                        <a:rPr lang="ja-JP" sz="1200" kern="100" dirty="0">
                          <a:effectLst/>
                          <a:latin typeface="+mn-ea"/>
                          <a:ea typeface="+mn-ea"/>
                        </a:rPr>
                        <a:t>、減らした分各地域士会が使えるように発刊数の検討、アーカイブ掲載により一般の方に活動を知ってもらえる、若い人たちにも興味を持てるように工夫する</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360991"/>
                  </a:ext>
                </a:extLst>
              </a:tr>
              <a:tr h="386494">
                <a:tc>
                  <a:txBody>
                    <a:bodyPr/>
                    <a:lstStyle/>
                    <a:p>
                      <a:pPr algn="dist"/>
                      <a:r>
                        <a:rPr lang="ja-JP" sz="1200" kern="100" dirty="0">
                          <a:effectLst/>
                        </a:rPr>
                        <a:t>学生</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学生を巻き込んだセミナー学生の視野が広がるような説明会の開催、小学生への職業紹介や課外授業の開催、建築を学ぶ学生に全建女全国大会への参加呼びかけ</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517675"/>
                  </a:ext>
                </a:extLst>
              </a:tr>
              <a:tr h="386494">
                <a:tc>
                  <a:txBody>
                    <a:bodyPr/>
                    <a:lstStyle/>
                    <a:p>
                      <a:pPr algn="dist"/>
                      <a:r>
                        <a:rPr lang="ja-JP" sz="1200" kern="100" dirty="0">
                          <a:effectLst/>
                        </a:rPr>
                        <a:t>会費</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大会派遣費の助成、会費増は若者の入会減、会誌の</a:t>
                      </a:r>
                      <a:r>
                        <a:rPr lang="en-US" sz="1200" kern="100" dirty="0">
                          <a:effectLst/>
                          <a:latin typeface="+mn-ea"/>
                          <a:ea typeface="+mn-ea"/>
                        </a:rPr>
                        <a:t>WEB</a:t>
                      </a:r>
                      <a:r>
                        <a:rPr lang="ja-JP" sz="1200" kern="100" dirty="0">
                          <a:effectLst/>
                          <a:latin typeface="+mn-ea"/>
                          <a:ea typeface="+mn-ea"/>
                        </a:rPr>
                        <a:t>配布の選択により会費安く、安くなるとありがたい、リターンに見合った会費設定、安くなるような制度やポイントに導入、若い人が入りやすい金額設定</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296761"/>
                  </a:ext>
                </a:extLst>
              </a:tr>
            </a:tbl>
          </a:graphicData>
        </a:graphic>
      </p:graphicFrame>
    </p:spTree>
    <p:extLst>
      <p:ext uri="{BB962C8B-B14F-4D97-AF65-F5344CB8AC3E}">
        <p14:creationId xmlns:p14="http://schemas.microsoft.com/office/powerpoint/2010/main" val="259222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AD4DEA85-A44A-AC9E-6863-19DE331711D8}"/>
              </a:ext>
            </a:extLst>
          </p:cNvPr>
          <p:cNvGraphicFramePr>
            <a:graphicFrameLocks noGrp="1"/>
          </p:cNvGraphicFramePr>
          <p:nvPr>
            <p:extLst>
              <p:ext uri="{D42A27DB-BD31-4B8C-83A1-F6EECF244321}">
                <p14:modId xmlns:p14="http://schemas.microsoft.com/office/powerpoint/2010/main" val="3928616068"/>
              </p:ext>
            </p:extLst>
          </p:nvPr>
        </p:nvGraphicFramePr>
        <p:xfrm>
          <a:off x="264740" y="877425"/>
          <a:ext cx="8518679" cy="1164435"/>
        </p:xfrm>
        <a:graphic>
          <a:graphicData uri="http://schemas.openxmlformats.org/drawingml/2006/table">
            <a:tbl>
              <a:tblPr firstRow="1" firstCol="1" bandRow="1">
                <a:tableStyleId>{5C22544A-7EE6-4342-B048-85BDC9FD1C3A}</a:tableStyleId>
              </a:tblPr>
              <a:tblGrid>
                <a:gridCol w="1021800">
                  <a:extLst>
                    <a:ext uri="{9D8B030D-6E8A-4147-A177-3AD203B41FA5}">
                      <a16:colId xmlns:a16="http://schemas.microsoft.com/office/drawing/2014/main" val="648347756"/>
                    </a:ext>
                  </a:extLst>
                </a:gridCol>
                <a:gridCol w="7496879">
                  <a:extLst>
                    <a:ext uri="{9D8B030D-6E8A-4147-A177-3AD203B41FA5}">
                      <a16:colId xmlns:a16="http://schemas.microsoft.com/office/drawing/2014/main" val="3651898709"/>
                    </a:ext>
                  </a:extLst>
                </a:gridCol>
              </a:tblGrid>
              <a:tr h="218934">
                <a:tc>
                  <a:txBody>
                    <a:bodyPr/>
                    <a:lstStyle/>
                    <a:p>
                      <a:pPr algn="dist"/>
                      <a:r>
                        <a:rPr lang="ja-JP" altLang="en-US" sz="1200" kern="100" dirty="0">
                          <a:effectLst/>
                          <a:latin typeface="+mn-ea"/>
                          <a:ea typeface="+mn-ea"/>
                          <a:cs typeface="Times New Roman" panose="02020603050405020304" pitchFamily="18" charset="0"/>
                        </a:rPr>
                        <a:t>項目</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kern="100" dirty="0">
                          <a:effectLst/>
                          <a:latin typeface="+mn-ea"/>
                          <a:ea typeface="+mn-ea"/>
                          <a:cs typeface="Times New Roman" panose="02020603050405020304" pitchFamily="18" charset="0"/>
                        </a:rPr>
                        <a:t>内　　　　　　　容</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0313331"/>
                  </a:ext>
                </a:extLst>
              </a:tr>
              <a:tr h="242000">
                <a:tc>
                  <a:txBody>
                    <a:bodyPr/>
                    <a:lstStyle/>
                    <a:p>
                      <a:pPr algn="dist"/>
                      <a:r>
                        <a:rPr lang="ja-JP" sz="1200" kern="100" dirty="0">
                          <a:effectLst/>
                        </a:rPr>
                        <a:t>広報</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kern="100" dirty="0">
                          <a:effectLst/>
                          <a:latin typeface="+mn-ea"/>
                          <a:ea typeface="+mn-ea"/>
                        </a:rPr>
                        <a:t>適切な</a:t>
                      </a:r>
                      <a:r>
                        <a:rPr lang="ja-JP" sz="1200" b="1" kern="100" dirty="0">
                          <a:effectLst/>
                          <a:latin typeface="+mn-ea"/>
                          <a:ea typeface="+mn-ea"/>
                        </a:rPr>
                        <a:t>広報</a:t>
                      </a:r>
                      <a:r>
                        <a:rPr lang="ja-JP" sz="1200" kern="100" dirty="0">
                          <a:effectLst/>
                          <a:latin typeface="+mn-ea"/>
                          <a:ea typeface="+mn-ea"/>
                        </a:rPr>
                        <a:t>、各士会別々の</a:t>
                      </a:r>
                      <a:r>
                        <a:rPr lang="en-US" sz="1200" b="1" kern="100" dirty="0">
                          <a:effectLst/>
                          <a:latin typeface="+mn-ea"/>
                          <a:ea typeface="+mn-ea"/>
                        </a:rPr>
                        <a:t>SNS</a:t>
                      </a:r>
                      <a:r>
                        <a:rPr lang="ja-JP" sz="1200" kern="100" dirty="0">
                          <a:effectLst/>
                          <a:latin typeface="+mn-ea"/>
                          <a:ea typeface="+mn-ea"/>
                        </a:rPr>
                        <a:t>アカウントをまとめる（他地域の情報収集、情報交換、告知等事務作業の減）</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310462"/>
                  </a:ext>
                </a:extLst>
              </a:tr>
              <a:tr h="579741">
                <a:tc>
                  <a:txBody>
                    <a:bodyPr/>
                    <a:lstStyle/>
                    <a:p>
                      <a:pPr algn="dist"/>
                      <a:r>
                        <a:rPr lang="ja-JP" sz="1200" kern="100" dirty="0">
                          <a:effectLst/>
                        </a:rPr>
                        <a:t>その他</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1200" b="1" kern="100" dirty="0">
                          <a:effectLst/>
                          <a:latin typeface="+mn-ea"/>
                          <a:ea typeface="+mn-ea"/>
                        </a:rPr>
                        <a:t>女性委員会</a:t>
                      </a:r>
                      <a:r>
                        <a:rPr lang="ja-JP" sz="1200" kern="100" dirty="0">
                          <a:effectLst/>
                          <a:latin typeface="+mn-ea"/>
                          <a:ea typeface="+mn-ea"/>
                        </a:rPr>
                        <a:t>への男性会員の委員としての参加、</a:t>
                      </a:r>
                      <a:r>
                        <a:rPr lang="en-US" sz="1200" b="1" kern="100" dirty="0">
                          <a:effectLst/>
                          <a:latin typeface="+mn-ea"/>
                          <a:ea typeface="+mn-ea"/>
                        </a:rPr>
                        <a:t>CPD</a:t>
                      </a:r>
                      <a:r>
                        <a:rPr lang="ja-JP" sz="1200" b="1" kern="100" dirty="0">
                          <a:effectLst/>
                          <a:latin typeface="+mn-ea"/>
                          <a:ea typeface="+mn-ea"/>
                        </a:rPr>
                        <a:t>制度</a:t>
                      </a:r>
                      <a:r>
                        <a:rPr lang="ja-JP" sz="1200" kern="100" dirty="0">
                          <a:effectLst/>
                          <a:latin typeface="+mn-ea"/>
                          <a:ea typeface="+mn-ea"/>
                        </a:rPr>
                        <a:t>の改革または廃止、各都道府県士会の</a:t>
                      </a:r>
                      <a:r>
                        <a:rPr lang="ja-JP" sz="1200" b="1" kern="100" dirty="0">
                          <a:effectLst/>
                          <a:latin typeface="+mn-ea"/>
                          <a:ea typeface="+mn-ea"/>
                        </a:rPr>
                        <a:t>意見</a:t>
                      </a:r>
                      <a:r>
                        <a:rPr lang="ja-JP" sz="1200" kern="100" dirty="0">
                          <a:effectLst/>
                          <a:latin typeface="+mn-ea"/>
                          <a:ea typeface="+mn-ea"/>
                        </a:rPr>
                        <a:t>をしっかり吸い上げ迅速に対応できる士会になってほしい、</a:t>
                      </a:r>
                      <a:r>
                        <a:rPr lang="ja-JP" sz="1200" b="1" kern="100" dirty="0">
                          <a:effectLst/>
                          <a:latin typeface="+mn-ea"/>
                          <a:ea typeface="+mn-ea"/>
                        </a:rPr>
                        <a:t>製図試験</a:t>
                      </a:r>
                      <a:r>
                        <a:rPr lang="ja-JP" sz="1200" kern="100" dirty="0">
                          <a:effectLst/>
                          <a:latin typeface="+mn-ea"/>
                          <a:ea typeface="+mn-ea"/>
                        </a:rPr>
                        <a:t>の採点基準等があいまい。はっきりわかる</a:t>
                      </a:r>
                      <a:r>
                        <a:rPr lang="ja-JP" sz="1200" b="1" kern="100" dirty="0">
                          <a:effectLst/>
                          <a:latin typeface="+mn-ea"/>
                          <a:ea typeface="+mn-ea"/>
                        </a:rPr>
                        <a:t>基準</a:t>
                      </a:r>
                      <a:r>
                        <a:rPr lang="ja-JP" sz="1200" kern="100" dirty="0">
                          <a:effectLst/>
                          <a:latin typeface="+mn-ea"/>
                          <a:ea typeface="+mn-ea"/>
                        </a:rPr>
                        <a:t>となるように活動してほしい、国交省発行</a:t>
                      </a:r>
                      <a:r>
                        <a:rPr lang="ja-JP" sz="1200" b="1" kern="100" dirty="0">
                          <a:effectLst/>
                          <a:latin typeface="+mn-ea"/>
                          <a:ea typeface="+mn-ea"/>
                        </a:rPr>
                        <a:t>バッジ</a:t>
                      </a:r>
                      <a:r>
                        <a:rPr lang="ja-JP" sz="1200" kern="100" dirty="0">
                          <a:effectLst/>
                          <a:latin typeface="+mn-ea"/>
                          <a:ea typeface="+mn-ea"/>
                        </a:rPr>
                        <a:t>（弁護士のような）</a:t>
                      </a:r>
                      <a:endParaRPr lang="ja-JP" sz="1200" kern="100" dirty="0">
                        <a:effectLst/>
                        <a:latin typeface="+mn-ea"/>
                        <a:ea typeface="+mn-ea"/>
                        <a:cs typeface="Times New Roman" panose="02020603050405020304" pitchFamily="18" charset="0"/>
                      </a:endParaRPr>
                    </a:p>
                  </a:txBody>
                  <a:tcPr marL="64411" marR="644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89884"/>
                  </a:ext>
                </a:extLst>
              </a:tr>
            </a:tbl>
          </a:graphicData>
        </a:graphic>
      </p:graphicFrame>
      <p:sp>
        <p:nvSpPr>
          <p:cNvPr id="2" name="テキスト ボックス 1">
            <a:extLst>
              <a:ext uri="{FF2B5EF4-FFF2-40B4-BE49-F238E27FC236}">
                <a16:creationId xmlns:a16="http://schemas.microsoft.com/office/drawing/2014/main" id="{3431F0AB-5FB5-B04B-5F9D-89A8B2CDE632}"/>
              </a:ext>
            </a:extLst>
          </p:cNvPr>
          <p:cNvSpPr txBox="1"/>
          <p:nvPr/>
        </p:nvSpPr>
        <p:spPr>
          <a:xfrm>
            <a:off x="96125" y="526195"/>
            <a:ext cx="7505581" cy="369332"/>
          </a:xfrm>
          <a:prstGeom prst="rect">
            <a:avLst/>
          </a:prstGeom>
          <a:noFill/>
        </p:spPr>
        <p:txBody>
          <a:bodyPr wrap="none" rtlCol="0">
            <a:spAutoFit/>
          </a:bodyPr>
          <a:lstStyle/>
          <a:p>
            <a:r>
              <a:rPr kumimoji="1" lang="en-US" altLang="ja-JP" b="1" dirty="0">
                <a:latin typeface="+mn-ea"/>
              </a:rPr>
              <a:t>15.</a:t>
            </a:r>
            <a:r>
              <a:rPr kumimoji="1" lang="ja-JP" altLang="en-US" b="1" dirty="0">
                <a:latin typeface="+mn-ea"/>
              </a:rPr>
              <a:t> 建築士会に対してほかに何かありましたらご自由にご記入ください</a:t>
            </a:r>
          </a:p>
        </p:txBody>
      </p:sp>
    </p:spTree>
    <p:extLst>
      <p:ext uri="{BB962C8B-B14F-4D97-AF65-F5344CB8AC3E}">
        <p14:creationId xmlns:p14="http://schemas.microsoft.com/office/powerpoint/2010/main" val="150691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5D68AF-9C55-9A61-A3C2-F9F324663CBD}"/>
              </a:ext>
            </a:extLst>
          </p:cNvPr>
          <p:cNvSpPr txBox="1"/>
          <p:nvPr/>
        </p:nvSpPr>
        <p:spPr>
          <a:xfrm>
            <a:off x="224789" y="530275"/>
            <a:ext cx="1723549" cy="400110"/>
          </a:xfrm>
          <a:prstGeom prst="rect">
            <a:avLst/>
          </a:prstGeom>
          <a:noFill/>
        </p:spPr>
        <p:txBody>
          <a:bodyPr wrap="none" rtlCol="0">
            <a:spAutoFit/>
          </a:bodyPr>
          <a:lstStyle/>
          <a:p>
            <a:r>
              <a:rPr kumimoji="1" lang="ja-JP" altLang="en-US" sz="2000" b="1" dirty="0"/>
              <a:t>事務局データ</a:t>
            </a:r>
          </a:p>
        </p:txBody>
      </p:sp>
      <p:pic>
        <p:nvPicPr>
          <p:cNvPr id="5" name="図 4" descr="テーブル&#10;&#10;中程度の精度で自動的に生成された説明">
            <a:extLst>
              <a:ext uri="{FF2B5EF4-FFF2-40B4-BE49-F238E27FC236}">
                <a16:creationId xmlns:a16="http://schemas.microsoft.com/office/drawing/2014/main" id="{BB54141E-A263-4727-07D2-A57FCFBC6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33" y="1033806"/>
            <a:ext cx="3991777" cy="5478286"/>
          </a:xfrm>
          <a:prstGeom prst="rect">
            <a:avLst/>
          </a:prstGeom>
          <a:noFill/>
          <a:ln>
            <a:noFill/>
          </a:ln>
        </p:spPr>
      </p:pic>
      <p:pic>
        <p:nvPicPr>
          <p:cNvPr id="6" name="図 5">
            <a:extLst>
              <a:ext uri="{FF2B5EF4-FFF2-40B4-BE49-F238E27FC236}">
                <a16:creationId xmlns:a16="http://schemas.microsoft.com/office/drawing/2014/main" id="{3C631D95-4172-2549-4E73-6D699A57F4AE}"/>
              </a:ext>
            </a:extLst>
          </p:cNvPr>
          <p:cNvPicPr>
            <a:picLocks noChangeAspect="1"/>
          </p:cNvPicPr>
          <p:nvPr/>
        </p:nvPicPr>
        <p:blipFill>
          <a:blip r:embed="rId4"/>
          <a:stretch>
            <a:fillRect/>
          </a:stretch>
        </p:blipFill>
        <p:spPr>
          <a:xfrm>
            <a:off x="4412609" y="1033806"/>
            <a:ext cx="4392993" cy="5478286"/>
          </a:xfrm>
          <a:prstGeom prst="rect">
            <a:avLst/>
          </a:prstGeom>
        </p:spPr>
      </p:pic>
    </p:spTree>
    <p:extLst>
      <p:ext uri="{BB962C8B-B14F-4D97-AF65-F5344CB8AC3E}">
        <p14:creationId xmlns:p14="http://schemas.microsoft.com/office/powerpoint/2010/main" val="417686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3DD4CDA-13F0-8C8E-9C92-C41E766EFDDA}"/>
              </a:ext>
            </a:extLst>
          </p:cNvPr>
          <p:cNvSpPr txBox="1"/>
          <p:nvPr/>
        </p:nvSpPr>
        <p:spPr>
          <a:xfrm>
            <a:off x="117446" y="600987"/>
            <a:ext cx="3068469" cy="369332"/>
          </a:xfrm>
          <a:prstGeom prst="rect">
            <a:avLst/>
          </a:prstGeom>
          <a:noFill/>
        </p:spPr>
        <p:txBody>
          <a:bodyPr wrap="none" rtlCol="0">
            <a:spAutoFit/>
          </a:bodyPr>
          <a:lstStyle/>
          <a:p>
            <a:r>
              <a:rPr kumimoji="1" lang="ja-JP" altLang="en-US" b="1" dirty="0"/>
              <a:t>１</a:t>
            </a:r>
            <a:r>
              <a:rPr kumimoji="1" lang="en-US" altLang="ja-JP" b="1" dirty="0"/>
              <a:t>.</a:t>
            </a:r>
            <a:r>
              <a:rPr kumimoji="1" lang="ja-JP" altLang="en-US" b="1" dirty="0"/>
              <a:t> 会員数（令和４年度末）</a:t>
            </a:r>
            <a:endParaRPr kumimoji="1" lang="en-US" altLang="ja-JP" b="1" dirty="0"/>
          </a:p>
        </p:txBody>
      </p:sp>
      <p:sp>
        <p:nvSpPr>
          <p:cNvPr id="5" name="テキスト ボックス 4">
            <a:extLst>
              <a:ext uri="{FF2B5EF4-FFF2-40B4-BE49-F238E27FC236}">
                <a16:creationId xmlns:a16="http://schemas.microsoft.com/office/drawing/2014/main" id="{71625F21-4644-1383-79CF-E0036AB7326E}"/>
              </a:ext>
            </a:extLst>
          </p:cNvPr>
          <p:cNvSpPr txBox="1"/>
          <p:nvPr/>
        </p:nvSpPr>
        <p:spPr>
          <a:xfrm>
            <a:off x="98831" y="3443588"/>
            <a:ext cx="2823209" cy="369332"/>
          </a:xfrm>
          <a:prstGeom prst="rect">
            <a:avLst/>
          </a:prstGeom>
          <a:noFill/>
        </p:spPr>
        <p:txBody>
          <a:bodyPr wrap="none" rtlCol="0">
            <a:spAutoFit/>
          </a:bodyPr>
          <a:lstStyle/>
          <a:p>
            <a:r>
              <a:rPr kumimoji="1" lang="ja-JP" altLang="en-US" b="1" dirty="0">
                <a:latin typeface="+mn-ea"/>
              </a:rPr>
              <a:t>２</a:t>
            </a:r>
            <a:r>
              <a:rPr kumimoji="1" lang="en-US" altLang="ja-JP" b="1" dirty="0">
                <a:latin typeface="+mn-ea"/>
              </a:rPr>
              <a:t>.10</a:t>
            </a:r>
            <a:r>
              <a:rPr kumimoji="1" lang="ja-JP" altLang="en-US" b="1" dirty="0">
                <a:latin typeface="+mn-ea"/>
              </a:rPr>
              <a:t>年前との会員数比較</a:t>
            </a:r>
            <a:endParaRPr kumimoji="1" lang="en-US" altLang="ja-JP" b="1" dirty="0">
              <a:latin typeface="+mn-ea"/>
            </a:endParaRPr>
          </a:p>
        </p:txBody>
      </p:sp>
      <p:sp>
        <p:nvSpPr>
          <p:cNvPr id="7" name="テキスト ボックス 6">
            <a:extLst>
              <a:ext uri="{FF2B5EF4-FFF2-40B4-BE49-F238E27FC236}">
                <a16:creationId xmlns:a16="http://schemas.microsoft.com/office/drawing/2014/main" id="{DAB0AB47-079F-0393-C429-E44A043A667C}"/>
              </a:ext>
            </a:extLst>
          </p:cNvPr>
          <p:cNvSpPr txBox="1"/>
          <p:nvPr/>
        </p:nvSpPr>
        <p:spPr>
          <a:xfrm>
            <a:off x="4626671" y="603794"/>
            <a:ext cx="2823209" cy="369332"/>
          </a:xfrm>
          <a:prstGeom prst="rect">
            <a:avLst/>
          </a:prstGeom>
          <a:noFill/>
        </p:spPr>
        <p:txBody>
          <a:bodyPr wrap="none" rtlCol="0">
            <a:spAutoFit/>
          </a:bodyPr>
          <a:lstStyle/>
          <a:p>
            <a:r>
              <a:rPr lang="ja-JP" altLang="en-US" b="1" dirty="0">
                <a:latin typeface="+mn-ea"/>
              </a:rPr>
              <a:t>３</a:t>
            </a:r>
            <a:r>
              <a:rPr kumimoji="1" lang="en-US" altLang="ja-JP" b="1" dirty="0">
                <a:latin typeface="+mn-ea"/>
              </a:rPr>
              <a:t>.20</a:t>
            </a:r>
            <a:r>
              <a:rPr kumimoji="1" lang="ja-JP" altLang="en-US" b="1" dirty="0">
                <a:latin typeface="+mn-ea"/>
              </a:rPr>
              <a:t>年前との会員数比較</a:t>
            </a:r>
            <a:endParaRPr kumimoji="1" lang="en-US" altLang="ja-JP" b="1" dirty="0">
              <a:latin typeface="+mn-ea"/>
            </a:endParaRPr>
          </a:p>
        </p:txBody>
      </p:sp>
      <p:sp>
        <p:nvSpPr>
          <p:cNvPr id="9" name="テキスト ボックス 8">
            <a:extLst>
              <a:ext uri="{FF2B5EF4-FFF2-40B4-BE49-F238E27FC236}">
                <a16:creationId xmlns:a16="http://schemas.microsoft.com/office/drawing/2014/main" id="{EE0E6619-51FF-6A7B-655E-35FFBDC2B0FF}"/>
              </a:ext>
            </a:extLst>
          </p:cNvPr>
          <p:cNvSpPr txBox="1"/>
          <p:nvPr/>
        </p:nvSpPr>
        <p:spPr>
          <a:xfrm>
            <a:off x="4681879" y="3438929"/>
            <a:ext cx="3708066" cy="369332"/>
          </a:xfrm>
          <a:prstGeom prst="rect">
            <a:avLst/>
          </a:prstGeom>
          <a:noFill/>
        </p:spPr>
        <p:txBody>
          <a:bodyPr wrap="none" rtlCol="0">
            <a:spAutoFit/>
          </a:bodyPr>
          <a:lstStyle/>
          <a:p>
            <a:r>
              <a:rPr lang="ja-JP" altLang="en-US" b="1" dirty="0"/>
              <a:t>４</a:t>
            </a:r>
            <a:r>
              <a:rPr kumimoji="1" lang="en-US" altLang="ja-JP" b="1" dirty="0"/>
              <a:t>.</a:t>
            </a:r>
            <a:r>
              <a:rPr kumimoji="1" lang="ja-JP" altLang="en-US" b="1" dirty="0"/>
              <a:t>会員数が多かった年度と減少数</a:t>
            </a:r>
            <a:endParaRPr kumimoji="1" lang="en-US" altLang="ja-JP" b="1" dirty="0"/>
          </a:p>
        </p:txBody>
      </p:sp>
      <p:graphicFrame>
        <p:nvGraphicFramePr>
          <p:cNvPr id="11" name="表 10">
            <a:extLst>
              <a:ext uri="{FF2B5EF4-FFF2-40B4-BE49-F238E27FC236}">
                <a16:creationId xmlns:a16="http://schemas.microsoft.com/office/drawing/2014/main" id="{5DE3FBA1-44C4-3567-8FE6-F99815D8B653}"/>
              </a:ext>
            </a:extLst>
          </p:cNvPr>
          <p:cNvGraphicFramePr>
            <a:graphicFrameLocks noGrp="1"/>
          </p:cNvGraphicFramePr>
          <p:nvPr>
            <p:extLst>
              <p:ext uri="{D42A27DB-BD31-4B8C-83A1-F6EECF244321}">
                <p14:modId xmlns:p14="http://schemas.microsoft.com/office/powerpoint/2010/main" val="20864415"/>
              </p:ext>
            </p:extLst>
          </p:nvPr>
        </p:nvGraphicFramePr>
        <p:xfrm>
          <a:off x="191022" y="978256"/>
          <a:ext cx="2104332" cy="1524000"/>
        </p:xfrm>
        <a:graphic>
          <a:graphicData uri="http://schemas.openxmlformats.org/drawingml/2006/table">
            <a:tbl>
              <a:tblPr firstRow="1" bandRow="1">
                <a:tableStyleId>{5C22544A-7EE6-4342-B048-85BDC9FD1C3A}</a:tableStyleId>
              </a:tblPr>
              <a:tblGrid>
                <a:gridCol w="552152">
                  <a:extLst>
                    <a:ext uri="{9D8B030D-6E8A-4147-A177-3AD203B41FA5}">
                      <a16:colId xmlns:a16="http://schemas.microsoft.com/office/drawing/2014/main" val="1407852186"/>
                    </a:ext>
                  </a:extLst>
                </a:gridCol>
                <a:gridCol w="829022">
                  <a:extLst>
                    <a:ext uri="{9D8B030D-6E8A-4147-A177-3AD203B41FA5}">
                      <a16:colId xmlns:a16="http://schemas.microsoft.com/office/drawing/2014/main" val="1926231001"/>
                    </a:ext>
                  </a:extLst>
                </a:gridCol>
                <a:gridCol w="723158">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東京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5,332</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北海道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3,621</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a:txBody>
                    <a:bodyPr/>
                    <a:lstStyle/>
                    <a:p>
                      <a:r>
                        <a:rPr kumimoji="1" lang="en-US" altLang="ja-JP" sz="1400" b="0" dirty="0">
                          <a:solidFill>
                            <a:schemeClr val="tx1"/>
                          </a:solidFill>
                          <a:latin typeface="+mn-ea"/>
                          <a:ea typeface="+mn-ea"/>
                        </a:rPr>
                        <a:t>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愛知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3,258</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大阪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2,297</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神奈川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2,265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2" name="表 11">
            <a:extLst>
              <a:ext uri="{FF2B5EF4-FFF2-40B4-BE49-F238E27FC236}">
                <a16:creationId xmlns:a16="http://schemas.microsoft.com/office/drawing/2014/main" id="{ECBA33B1-BD9C-C706-DA5E-54A582AD73B2}"/>
              </a:ext>
            </a:extLst>
          </p:cNvPr>
          <p:cNvGraphicFramePr>
            <a:graphicFrameLocks noGrp="1"/>
          </p:cNvGraphicFramePr>
          <p:nvPr>
            <p:extLst>
              <p:ext uri="{D42A27DB-BD31-4B8C-83A1-F6EECF244321}">
                <p14:modId xmlns:p14="http://schemas.microsoft.com/office/powerpoint/2010/main" val="2342195781"/>
              </p:ext>
            </p:extLst>
          </p:nvPr>
        </p:nvGraphicFramePr>
        <p:xfrm>
          <a:off x="2467668" y="970319"/>
          <a:ext cx="2104332" cy="1524000"/>
        </p:xfrm>
        <a:graphic>
          <a:graphicData uri="http://schemas.openxmlformats.org/drawingml/2006/table">
            <a:tbl>
              <a:tblPr firstRow="1" bandRow="1">
                <a:tableStyleId>{5C22544A-7EE6-4342-B048-85BDC9FD1C3A}</a:tableStyleId>
              </a:tblPr>
              <a:tblGrid>
                <a:gridCol w="661426">
                  <a:extLst>
                    <a:ext uri="{9D8B030D-6E8A-4147-A177-3AD203B41FA5}">
                      <a16:colId xmlns:a16="http://schemas.microsoft.com/office/drawing/2014/main" val="1407852186"/>
                    </a:ext>
                  </a:extLst>
                </a:gridCol>
                <a:gridCol w="877558">
                  <a:extLst>
                    <a:ext uri="{9D8B030D-6E8A-4147-A177-3AD203B41FA5}">
                      <a16:colId xmlns:a16="http://schemas.microsoft.com/office/drawing/2014/main" val="1926231001"/>
                    </a:ext>
                  </a:extLst>
                </a:gridCol>
                <a:gridCol w="565348">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43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rPr>
                        <a:t>佐賀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813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44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滋賀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775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a:txBody>
                    <a:bodyPr/>
                    <a:lstStyle/>
                    <a:p>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宮城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743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三重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723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奈良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689</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4" name="表 13">
            <a:extLst>
              <a:ext uri="{FF2B5EF4-FFF2-40B4-BE49-F238E27FC236}">
                <a16:creationId xmlns:a16="http://schemas.microsoft.com/office/drawing/2014/main" id="{5C7D476C-35FE-C9B4-074F-DC0947713F8A}"/>
              </a:ext>
            </a:extLst>
          </p:cNvPr>
          <p:cNvGraphicFramePr>
            <a:graphicFrameLocks noGrp="1"/>
          </p:cNvGraphicFramePr>
          <p:nvPr>
            <p:extLst>
              <p:ext uri="{D42A27DB-BD31-4B8C-83A1-F6EECF244321}">
                <p14:modId xmlns:p14="http://schemas.microsoft.com/office/powerpoint/2010/main" val="2728508140"/>
              </p:ext>
            </p:extLst>
          </p:nvPr>
        </p:nvGraphicFramePr>
        <p:xfrm>
          <a:off x="4687522" y="976323"/>
          <a:ext cx="4307401" cy="2133600"/>
        </p:xfrm>
        <a:graphic>
          <a:graphicData uri="http://schemas.openxmlformats.org/drawingml/2006/table">
            <a:tbl>
              <a:tblPr firstRow="1" bandRow="1">
                <a:tableStyleId>{5C22544A-7EE6-4342-B048-85BDC9FD1C3A}</a:tableStyleId>
              </a:tblPr>
              <a:tblGrid>
                <a:gridCol w="899004">
                  <a:extLst>
                    <a:ext uri="{9D8B030D-6E8A-4147-A177-3AD203B41FA5}">
                      <a16:colId xmlns:a16="http://schemas.microsoft.com/office/drawing/2014/main" val="674267055"/>
                    </a:ext>
                  </a:extLst>
                </a:gridCol>
                <a:gridCol w="1455853">
                  <a:extLst>
                    <a:ext uri="{9D8B030D-6E8A-4147-A177-3AD203B41FA5}">
                      <a16:colId xmlns:a16="http://schemas.microsoft.com/office/drawing/2014/main" val="3673657909"/>
                    </a:ext>
                  </a:extLst>
                </a:gridCol>
                <a:gridCol w="383972">
                  <a:extLst>
                    <a:ext uri="{9D8B030D-6E8A-4147-A177-3AD203B41FA5}">
                      <a16:colId xmlns:a16="http://schemas.microsoft.com/office/drawing/2014/main" val="2911918367"/>
                    </a:ext>
                  </a:extLst>
                </a:gridCol>
                <a:gridCol w="1568572">
                  <a:extLst>
                    <a:ext uri="{9D8B030D-6E8A-4147-A177-3AD203B41FA5}">
                      <a16:colId xmlns:a16="http://schemas.microsoft.com/office/drawing/2014/main" val="1379369233"/>
                    </a:ext>
                  </a:extLst>
                </a:gridCol>
              </a:tblGrid>
              <a:tr h="199055">
                <a:tc>
                  <a:txBody>
                    <a:bodyPr/>
                    <a:lstStyle/>
                    <a:p>
                      <a:pPr algn="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平成</a:t>
                      </a:r>
                      <a:r>
                        <a:rPr kumimoji="1" lang="en-US" altLang="ja-JP" sz="1400" b="1" dirty="0">
                          <a:solidFill>
                            <a:schemeClr val="tx1"/>
                          </a:solidFill>
                          <a:latin typeface="+mn-ea"/>
                          <a:ea typeface="+mn-ea"/>
                        </a:rPr>
                        <a:t>14</a:t>
                      </a:r>
                      <a:r>
                        <a:rPr kumimoji="1" lang="ja-JP" altLang="en-US" sz="1400" b="1" dirty="0">
                          <a:solidFill>
                            <a:schemeClr val="tx1"/>
                          </a:solidFill>
                          <a:latin typeface="+mn-ea"/>
                          <a:ea typeface="+mn-ea"/>
                        </a:rPr>
                        <a:t>年度末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令和</a:t>
                      </a:r>
                      <a:r>
                        <a:rPr kumimoji="1" lang="en-US" altLang="ja-JP" sz="1400" b="1" dirty="0">
                          <a:solidFill>
                            <a:schemeClr val="tx1"/>
                          </a:solidFill>
                          <a:latin typeface="+mn-ea"/>
                          <a:ea typeface="+mn-ea"/>
                        </a:rPr>
                        <a:t>4</a:t>
                      </a:r>
                      <a:r>
                        <a:rPr kumimoji="1" lang="ja-JP" altLang="en-US" sz="1400" b="1" dirty="0">
                          <a:solidFill>
                            <a:schemeClr val="tx1"/>
                          </a:solidFill>
                          <a:latin typeface="+mn-ea"/>
                          <a:ea typeface="+mn-ea"/>
                        </a:rPr>
                        <a:t>年度末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9678036"/>
                  </a:ext>
                </a:extLst>
              </a:tr>
              <a:tr h="199055">
                <a:tc>
                  <a:txBody>
                    <a:bodyPr/>
                    <a:lstStyle/>
                    <a:p>
                      <a:pPr algn="r"/>
                      <a:r>
                        <a:rPr kumimoji="1" lang="ja-JP" altLang="en-US" sz="1400" b="1" dirty="0">
                          <a:solidFill>
                            <a:schemeClr val="tx1"/>
                          </a:solidFill>
                        </a:rPr>
                        <a:t>宮城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2,025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743</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37</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543822"/>
                  </a:ext>
                </a:extLst>
              </a:tr>
              <a:tr h="199055">
                <a:tc>
                  <a:txBody>
                    <a:bodyPr/>
                    <a:lstStyle/>
                    <a:p>
                      <a:pPr algn="r"/>
                      <a:r>
                        <a:rPr kumimoji="1" lang="ja-JP" altLang="en-US" sz="1400" b="1" dirty="0">
                          <a:solidFill>
                            <a:schemeClr val="tx1"/>
                          </a:solidFill>
                        </a:rPr>
                        <a:t>大阪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5,447</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2,297</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42</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583619"/>
                  </a:ext>
                </a:extLst>
              </a:tr>
              <a:tr h="199055">
                <a:tc>
                  <a:txBody>
                    <a:bodyPr/>
                    <a:lstStyle/>
                    <a:p>
                      <a:pPr algn="r"/>
                      <a:r>
                        <a:rPr kumimoji="1" lang="ja-JP" altLang="en-US" sz="1400" b="1" dirty="0">
                          <a:solidFill>
                            <a:schemeClr val="tx1"/>
                          </a:solidFill>
                        </a:rPr>
                        <a:t>兵庫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3,053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1,380</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491883"/>
                  </a:ext>
                </a:extLst>
              </a:tr>
              <a:tr h="199055">
                <a:tc>
                  <a:txBody>
                    <a:bodyPr/>
                    <a:lstStyle/>
                    <a:p>
                      <a:pPr algn="r"/>
                      <a:r>
                        <a:rPr kumimoji="1" lang="ja-JP" altLang="en-US" sz="1400" b="1" dirty="0">
                          <a:solidFill>
                            <a:schemeClr val="tx1"/>
                          </a:solidFill>
                        </a:rPr>
                        <a:t>福島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3,415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1,571</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465442"/>
                  </a:ext>
                </a:extLst>
              </a:tr>
              <a:tr h="199055">
                <a:tc>
                  <a:txBody>
                    <a:bodyPr/>
                    <a:lstStyle/>
                    <a:p>
                      <a:pPr algn="r"/>
                      <a:r>
                        <a:rPr kumimoji="1" lang="ja-JP" altLang="en-US" sz="1400" b="1" dirty="0">
                          <a:solidFill>
                            <a:schemeClr val="tx1"/>
                          </a:solidFill>
                        </a:rPr>
                        <a:t>群馬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2,735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1,261</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199477"/>
                  </a:ext>
                </a:extLst>
              </a:tr>
              <a:tr h="199055">
                <a:tc>
                  <a:txBody>
                    <a:bodyPr/>
                    <a:lstStyle/>
                    <a:p>
                      <a:pPr algn="r"/>
                      <a:r>
                        <a:rPr kumimoji="1" lang="ja-JP" altLang="en-US" sz="1400" b="1" dirty="0">
                          <a:solidFill>
                            <a:schemeClr val="tx1"/>
                          </a:solidFill>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2,587</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1,443</a:t>
                      </a:r>
                      <a:r>
                        <a:rPr kumimoji="1" lang="ja-JP" altLang="en-US" sz="1400" b="1" dirty="0">
                          <a:solidFill>
                            <a:schemeClr val="tx1"/>
                          </a:solidFill>
                          <a:highlight>
                            <a:srgbClr val="FFFF00"/>
                          </a:highlight>
                          <a:latin typeface="+mn-ea"/>
                          <a:ea typeface="+mn-ea"/>
                        </a:rPr>
                        <a:t>（</a:t>
                      </a:r>
                      <a:r>
                        <a:rPr kumimoji="1" lang="en-US" altLang="ja-JP" sz="1400" b="1" dirty="0">
                          <a:solidFill>
                            <a:schemeClr val="tx1"/>
                          </a:solidFill>
                          <a:highlight>
                            <a:srgbClr val="FFFF00"/>
                          </a:highlight>
                          <a:latin typeface="+mn-ea"/>
                          <a:ea typeface="+mn-ea"/>
                        </a:rPr>
                        <a:t>56</a:t>
                      </a:r>
                      <a:r>
                        <a:rPr kumimoji="1" lang="ja-JP" altLang="en-US" sz="1400" b="1" dirty="0">
                          <a:solidFill>
                            <a:schemeClr val="tx1"/>
                          </a:solidFill>
                          <a:highlight>
                            <a:srgbClr val="FFFF00"/>
                          </a:highlight>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947821"/>
                  </a:ext>
                </a:extLst>
              </a:tr>
            </a:tbl>
          </a:graphicData>
        </a:graphic>
      </p:graphicFrame>
      <p:graphicFrame>
        <p:nvGraphicFramePr>
          <p:cNvPr id="16" name="表 15">
            <a:extLst>
              <a:ext uri="{FF2B5EF4-FFF2-40B4-BE49-F238E27FC236}">
                <a16:creationId xmlns:a16="http://schemas.microsoft.com/office/drawing/2014/main" id="{CEE7F0BF-73F2-E97D-A635-119E74DB307E}"/>
              </a:ext>
            </a:extLst>
          </p:cNvPr>
          <p:cNvGraphicFramePr>
            <a:graphicFrameLocks noGrp="1"/>
          </p:cNvGraphicFramePr>
          <p:nvPr>
            <p:extLst>
              <p:ext uri="{D42A27DB-BD31-4B8C-83A1-F6EECF244321}">
                <p14:modId xmlns:p14="http://schemas.microsoft.com/office/powerpoint/2010/main" val="1328836829"/>
              </p:ext>
            </p:extLst>
          </p:nvPr>
        </p:nvGraphicFramePr>
        <p:xfrm>
          <a:off x="271237" y="3839039"/>
          <a:ext cx="4307401" cy="2606040"/>
        </p:xfrm>
        <a:graphic>
          <a:graphicData uri="http://schemas.openxmlformats.org/drawingml/2006/table">
            <a:tbl>
              <a:tblPr firstRow="1" bandRow="1">
                <a:tableStyleId>{5C22544A-7EE6-4342-B048-85BDC9FD1C3A}</a:tableStyleId>
              </a:tblPr>
              <a:tblGrid>
                <a:gridCol w="899004">
                  <a:extLst>
                    <a:ext uri="{9D8B030D-6E8A-4147-A177-3AD203B41FA5}">
                      <a16:colId xmlns:a16="http://schemas.microsoft.com/office/drawing/2014/main" val="674267055"/>
                    </a:ext>
                  </a:extLst>
                </a:gridCol>
                <a:gridCol w="1455853">
                  <a:extLst>
                    <a:ext uri="{9D8B030D-6E8A-4147-A177-3AD203B41FA5}">
                      <a16:colId xmlns:a16="http://schemas.microsoft.com/office/drawing/2014/main" val="3673657909"/>
                    </a:ext>
                  </a:extLst>
                </a:gridCol>
                <a:gridCol w="383972">
                  <a:extLst>
                    <a:ext uri="{9D8B030D-6E8A-4147-A177-3AD203B41FA5}">
                      <a16:colId xmlns:a16="http://schemas.microsoft.com/office/drawing/2014/main" val="2911918367"/>
                    </a:ext>
                  </a:extLst>
                </a:gridCol>
                <a:gridCol w="1568572">
                  <a:extLst>
                    <a:ext uri="{9D8B030D-6E8A-4147-A177-3AD203B41FA5}">
                      <a16:colId xmlns:a16="http://schemas.microsoft.com/office/drawing/2014/main" val="1379369233"/>
                    </a:ext>
                  </a:extLst>
                </a:gridCol>
              </a:tblGrid>
              <a:tr h="199055">
                <a:tc>
                  <a:txBody>
                    <a:bodyPr/>
                    <a:lstStyle/>
                    <a:p>
                      <a:pPr algn="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平成</a:t>
                      </a:r>
                      <a:r>
                        <a:rPr kumimoji="1" lang="en-US" altLang="ja-JP" sz="1400" b="1" dirty="0">
                          <a:solidFill>
                            <a:schemeClr val="tx1"/>
                          </a:solidFill>
                          <a:latin typeface="+mn-ea"/>
                          <a:ea typeface="+mn-ea"/>
                        </a:rPr>
                        <a:t>24</a:t>
                      </a:r>
                      <a:r>
                        <a:rPr kumimoji="1" lang="ja-JP" altLang="en-US" sz="1400" b="1" dirty="0">
                          <a:solidFill>
                            <a:schemeClr val="tx1"/>
                          </a:solidFill>
                          <a:latin typeface="+mn-ea"/>
                          <a:ea typeface="+mn-ea"/>
                        </a:rPr>
                        <a:t>年度末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令和</a:t>
                      </a:r>
                      <a:r>
                        <a:rPr kumimoji="1" lang="en-US" altLang="ja-JP" sz="1400" b="1" dirty="0">
                          <a:solidFill>
                            <a:schemeClr val="tx1"/>
                          </a:solidFill>
                          <a:latin typeface="+mn-ea"/>
                          <a:ea typeface="+mn-ea"/>
                        </a:rPr>
                        <a:t>4</a:t>
                      </a:r>
                      <a:r>
                        <a:rPr kumimoji="1" lang="ja-JP" altLang="en-US" sz="1400" b="1" dirty="0">
                          <a:solidFill>
                            <a:schemeClr val="tx1"/>
                          </a:solidFill>
                          <a:latin typeface="+mn-ea"/>
                          <a:ea typeface="+mn-ea"/>
                        </a:rPr>
                        <a:t>年度末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9678036"/>
                  </a:ext>
                </a:extLst>
              </a:tr>
              <a:tr h="199055">
                <a:tc>
                  <a:txBody>
                    <a:bodyPr/>
                    <a:lstStyle/>
                    <a:p>
                      <a:pPr algn="r"/>
                      <a:r>
                        <a:rPr kumimoji="1" lang="ja-JP" altLang="en-US" sz="1400" b="1" dirty="0">
                          <a:solidFill>
                            <a:schemeClr val="tx1"/>
                          </a:solidFill>
                        </a:rPr>
                        <a:t>沖縄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972</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1,014</a:t>
                      </a:r>
                      <a:r>
                        <a:rPr kumimoji="1" lang="ja-JP" altLang="en-US" sz="1400" b="1" dirty="0">
                          <a:solidFill>
                            <a:schemeClr val="tx1"/>
                          </a:solidFill>
                          <a:highlight>
                            <a:srgbClr val="FFFF00"/>
                          </a:highlight>
                          <a:latin typeface="+mn-ea"/>
                          <a:ea typeface="+mn-ea"/>
                        </a:rPr>
                        <a:t>（</a:t>
                      </a:r>
                      <a:r>
                        <a:rPr kumimoji="1" lang="en-US" altLang="ja-JP" sz="1400" b="1" dirty="0">
                          <a:solidFill>
                            <a:schemeClr val="tx1"/>
                          </a:solidFill>
                          <a:highlight>
                            <a:srgbClr val="FFFF00"/>
                          </a:highlight>
                          <a:latin typeface="+mn-ea"/>
                          <a:ea typeface="+mn-ea"/>
                        </a:rPr>
                        <a:t>104</a:t>
                      </a:r>
                      <a:r>
                        <a:rPr kumimoji="1" lang="ja-JP" altLang="en-US" sz="1400" b="1" dirty="0">
                          <a:solidFill>
                            <a:schemeClr val="tx1"/>
                          </a:solidFill>
                          <a:highlight>
                            <a:srgbClr val="FFFF00"/>
                          </a:highlight>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543822"/>
                  </a:ext>
                </a:extLst>
              </a:tr>
              <a:tr h="0">
                <a:tc>
                  <a:txBody>
                    <a:bodyPr/>
                    <a:lstStyle/>
                    <a:p>
                      <a:pPr algn="r"/>
                      <a:endParaRPr kumimoji="1" lang="ja-JP" altLang="en-US" sz="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5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5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5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41244"/>
                  </a:ext>
                </a:extLst>
              </a:tr>
              <a:tr h="199055">
                <a:tc>
                  <a:txBody>
                    <a:bodyPr/>
                    <a:lstStyle/>
                    <a:p>
                      <a:pPr algn="r"/>
                      <a:r>
                        <a:rPr kumimoji="1" lang="ja-JP" altLang="en-US" sz="1400" b="1" dirty="0">
                          <a:solidFill>
                            <a:schemeClr val="tx1"/>
                          </a:solidFill>
                        </a:rPr>
                        <a:t>宮城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1,178</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743</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63</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583619"/>
                  </a:ext>
                </a:extLst>
              </a:tr>
              <a:tr h="199055">
                <a:tc>
                  <a:txBody>
                    <a:bodyPr/>
                    <a:lstStyle/>
                    <a:p>
                      <a:pPr algn="r"/>
                      <a:r>
                        <a:rPr kumimoji="1" lang="ja-JP" altLang="en-US" sz="1400" b="1" dirty="0">
                          <a:solidFill>
                            <a:schemeClr val="tx1"/>
                          </a:solidFill>
                        </a:rPr>
                        <a:t>富山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2,046</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1,294</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63</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491883"/>
                  </a:ext>
                </a:extLst>
              </a:tr>
              <a:tr h="199055">
                <a:tc>
                  <a:txBody>
                    <a:bodyPr/>
                    <a:lstStyle/>
                    <a:p>
                      <a:pPr algn="r"/>
                      <a:r>
                        <a:rPr kumimoji="1" lang="ja-JP" altLang="en-US" sz="1400" b="1" dirty="0">
                          <a:solidFill>
                            <a:schemeClr val="tx1"/>
                          </a:solidFill>
                        </a:rPr>
                        <a:t>奈良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1,076</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689</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64</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465442"/>
                  </a:ext>
                </a:extLst>
              </a:tr>
              <a:tr h="199055">
                <a:tc>
                  <a:txBody>
                    <a:bodyPr/>
                    <a:lstStyle/>
                    <a:p>
                      <a:pPr algn="r"/>
                      <a:r>
                        <a:rPr kumimoji="1" lang="ja-JP" altLang="en-US" sz="1400" b="1" dirty="0">
                          <a:solidFill>
                            <a:schemeClr val="tx1"/>
                          </a:solidFill>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1,523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980</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64</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199477"/>
                  </a:ext>
                </a:extLst>
              </a:tr>
              <a:tr h="199055">
                <a:tc>
                  <a:txBody>
                    <a:bodyPr/>
                    <a:lstStyle/>
                    <a:p>
                      <a:pPr algn="r"/>
                      <a:r>
                        <a:rPr kumimoji="1" lang="ja-JP" altLang="en-US" sz="1400" b="1" dirty="0">
                          <a:solidFill>
                            <a:schemeClr val="tx1"/>
                          </a:solidFill>
                        </a:rPr>
                        <a:t>岐阜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1,444</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951</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66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39688"/>
                  </a:ext>
                </a:extLst>
              </a:tr>
              <a:tr h="199055">
                <a:tc>
                  <a:txBody>
                    <a:bodyPr/>
                    <a:lstStyle/>
                    <a:p>
                      <a:pPr algn="r"/>
                      <a:r>
                        <a:rPr kumimoji="1" lang="ja-JP" altLang="en-US" sz="1400" b="1" dirty="0">
                          <a:solidFill>
                            <a:schemeClr val="tx1"/>
                          </a:solidFill>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1,878</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1,443</a:t>
                      </a:r>
                      <a:r>
                        <a:rPr kumimoji="1" lang="ja-JP" altLang="en-US" sz="1400" b="1" dirty="0">
                          <a:solidFill>
                            <a:schemeClr val="tx1"/>
                          </a:solidFill>
                          <a:highlight>
                            <a:srgbClr val="FFFF00"/>
                          </a:highlight>
                          <a:latin typeface="+mn-ea"/>
                          <a:ea typeface="+mn-ea"/>
                        </a:rPr>
                        <a:t>（</a:t>
                      </a:r>
                      <a:r>
                        <a:rPr kumimoji="1" lang="en-US" altLang="ja-JP" sz="1400" b="1" dirty="0">
                          <a:solidFill>
                            <a:schemeClr val="tx1"/>
                          </a:solidFill>
                          <a:highlight>
                            <a:srgbClr val="FFFF00"/>
                          </a:highlight>
                          <a:latin typeface="+mn-ea"/>
                          <a:ea typeface="+mn-ea"/>
                        </a:rPr>
                        <a:t>77</a:t>
                      </a:r>
                      <a:r>
                        <a:rPr kumimoji="1" lang="ja-JP" altLang="en-US" sz="1400" b="1" dirty="0">
                          <a:solidFill>
                            <a:schemeClr val="tx1"/>
                          </a:solidFill>
                          <a:highlight>
                            <a:srgbClr val="FFFF00"/>
                          </a:highlight>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947821"/>
                  </a:ext>
                </a:extLst>
              </a:tr>
            </a:tbl>
          </a:graphicData>
        </a:graphic>
      </p:graphicFrame>
      <p:graphicFrame>
        <p:nvGraphicFramePr>
          <p:cNvPr id="17" name="表 16">
            <a:extLst>
              <a:ext uri="{FF2B5EF4-FFF2-40B4-BE49-F238E27FC236}">
                <a16:creationId xmlns:a16="http://schemas.microsoft.com/office/drawing/2014/main" id="{478A4D17-DC00-42AF-1AB4-44B16B761DAC}"/>
              </a:ext>
            </a:extLst>
          </p:cNvPr>
          <p:cNvGraphicFramePr>
            <a:graphicFrameLocks noGrp="1"/>
          </p:cNvGraphicFramePr>
          <p:nvPr>
            <p:extLst>
              <p:ext uri="{D42A27DB-BD31-4B8C-83A1-F6EECF244321}">
                <p14:modId xmlns:p14="http://schemas.microsoft.com/office/powerpoint/2010/main" val="4001541705"/>
              </p:ext>
            </p:extLst>
          </p:nvPr>
        </p:nvGraphicFramePr>
        <p:xfrm>
          <a:off x="4687522" y="3839039"/>
          <a:ext cx="4307402" cy="2133600"/>
        </p:xfrm>
        <a:graphic>
          <a:graphicData uri="http://schemas.openxmlformats.org/drawingml/2006/table">
            <a:tbl>
              <a:tblPr firstRow="1" bandRow="1">
                <a:tableStyleId>{5C22544A-7EE6-4342-B048-85BDC9FD1C3A}</a:tableStyleId>
              </a:tblPr>
              <a:tblGrid>
                <a:gridCol w="930280">
                  <a:extLst>
                    <a:ext uri="{9D8B030D-6E8A-4147-A177-3AD203B41FA5}">
                      <a16:colId xmlns:a16="http://schemas.microsoft.com/office/drawing/2014/main" val="674267055"/>
                    </a:ext>
                  </a:extLst>
                </a:gridCol>
                <a:gridCol w="1597549">
                  <a:extLst>
                    <a:ext uri="{9D8B030D-6E8A-4147-A177-3AD203B41FA5}">
                      <a16:colId xmlns:a16="http://schemas.microsoft.com/office/drawing/2014/main" val="3673657909"/>
                    </a:ext>
                  </a:extLst>
                </a:gridCol>
                <a:gridCol w="277788">
                  <a:extLst>
                    <a:ext uri="{9D8B030D-6E8A-4147-A177-3AD203B41FA5}">
                      <a16:colId xmlns:a16="http://schemas.microsoft.com/office/drawing/2014/main" val="2911918367"/>
                    </a:ext>
                  </a:extLst>
                </a:gridCol>
                <a:gridCol w="1501785">
                  <a:extLst>
                    <a:ext uri="{9D8B030D-6E8A-4147-A177-3AD203B41FA5}">
                      <a16:colId xmlns:a16="http://schemas.microsoft.com/office/drawing/2014/main" val="1379369233"/>
                    </a:ext>
                  </a:extLst>
                </a:gridCol>
              </a:tblGrid>
              <a:tr h="199055">
                <a:tc>
                  <a:txBody>
                    <a:bodyPr/>
                    <a:lstStyle/>
                    <a:p>
                      <a:pPr algn="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多かった年度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n-ea"/>
                          <a:ea typeface="+mn-ea"/>
                        </a:rPr>
                        <a:t>令和</a:t>
                      </a:r>
                      <a:r>
                        <a:rPr kumimoji="1" lang="en-US" altLang="ja-JP" sz="1400" b="1" dirty="0">
                          <a:solidFill>
                            <a:schemeClr val="tx1"/>
                          </a:solidFill>
                          <a:latin typeface="+mn-ea"/>
                          <a:ea typeface="+mn-ea"/>
                        </a:rPr>
                        <a:t>4</a:t>
                      </a:r>
                      <a:r>
                        <a:rPr kumimoji="1" lang="ja-JP" altLang="en-US" sz="1400" b="1" dirty="0">
                          <a:solidFill>
                            <a:schemeClr val="tx1"/>
                          </a:solidFill>
                          <a:latin typeface="+mn-ea"/>
                          <a:ea typeface="+mn-ea"/>
                        </a:rPr>
                        <a:t>年度末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9678036"/>
                  </a:ext>
                </a:extLst>
              </a:tr>
              <a:tr h="199055">
                <a:tc>
                  <a:txBody>
                    <a:bodyPr/>
                    <a:lstStyle/>
                    <a:p>
                      <a:pPr algn="r"/>
                      <a:r>
                        <a:rPr kumimoji="1" lang="ja-JP" altLang="en-US" sz="1400" b="1" dirty="0">
                          <a:solidFill>
                            <a:schemeClr val="tx1"/>
                          </a:solidFill>
                        </a:rPr>
                        <a:t>宮城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4,615</a:t>
                      </a:r>
                      <a:r>
                        <a:rPr kumimoji="1" lang="ja-JP" altLang="en-US" sz="1400" b="0" dirty="0">
                          <a:solidFill>
                            <a:schemeClr val="tx1"/>
                          </a:solidFill>
                          <a:latin typeface="+mn-ea"/>
                          <a:ea typeface="+mn-ea"/>
                        </a:rPr>
                        <a:t>（昭和</a:t>
                      </a:r>
                      <a:r>
                        <a:rPr kumimoji="1" lang="en-US" altLang="ja-JP" sz="1400" b="0" dirty="0">
                          <a:solidFill>
                            <a:schemeClr val="tx1"/>
                          </a:solidFill>
                          <a:latin typeface="+mn-ea"/>
                          <a:ea typeface="+mn-ea"/>
                        </a:rPr>
                        <a:t>52</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743</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16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543822"/>
                  </a:ext>
                </a:extLst>
              </a:tr>
              <a:tr h="199055">
                <a:tc>
                  <a:txBody>
                    <a:bodyPr/>
                    <a:lstStyle/>
                    <a:p>
                      <a:pPr algn="r"/>
                      <a:r>
                        <a:rPr kumimoji="1" lang="ja-JP" altLang="en-US" sz="1400" b="1" dirty="0">
                          <a:solidFill>
                            <a:schemeClr val="tx1"/>
                          </a:solidFill>
                        </a:rPr>
                        <a:t>大阪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7,661</a:t>
                      </a:r>
                      <a:r>
                        <a:rPr kumimoji="1" lang="ja-JP" altLang="en-US" sz="1400" b="0" dirty="0">
                          <a:solidFill>
                            <a:schemeClr val="tx1"/>
                          </a:solidFill>
                          <a:latin typeface="+mn-ea"/>
                          <a:ea typeface="+mn-ea"/>
                        </a:rPr>
                        <a:t>（平成  </a:t>
                      </a:r>
                      <a:r>
                        <a:rPr kumimoji="1" lang="en-US" altLang="ja-JP" sz="1400" b="0" dirty="0">
                          <a:solidFill>
                            <a:schemeClr val="tx1"/>
                          </a:solidFill>
                          <a:latin typeface="+mn-ea"/>
                          <a:ea typeface="+mn-ea"/>
                        </a:rPr>
                        <a:t>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2,297</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30</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583619"/>
                  </a:ext>
                </a:extLst>
              </a:tr>
              <a:tr h="199055">
                <a:tc>
                  <a:txBody>
                    <a:bodyPr/>
                    <a:lstStyle/>
                    <a:p>
                      <a:pPr algn="r"/>
                      <a:r>
                        <a:rPr kumimoji="1" lang="ja-JP" altLang="en-US" sz="1400" b="1" dirty="0">
                          <a:solidFill>
                            <a:schemeClr val="tx1"/>
                          </a:solidFill>
                        </a:rPr>
                        <a:t>岡山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4,050</a:t>
                      </a:r>
                      <a:r>
                        <a:rPr kumimoji="1" lang="ja-JP" altLang="en-US" sz="1400" b="0" dirty="0">
                          <a:solidFill>
                            <a:schemeClr val="tx1"/>
                          </a:solidFill>
                          <a:latin typeface="+mn-ea"/>
                          <a:ea typeface="+mn-ea"/>
                        </a:rPr>
                        <a:t>（昭和</a:t>
                      </a:r>
                      <a:r>
                        <a:rPr kumimoji="1" lang="en-US" altLang="ja-JP" sz="1400" b="0" dirty="0">
                          <a:solidFill>
                            <a:schemeClr val="tx1"/>
                          </a:solidFill>
                          <a:latin typeface="+mn-ea"/>
                          <a:ea typeface="+mn-ea"/>
                        </a:rPr>
                        <a:t>50</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1,308</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32</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491883"/>
                  </a:ext>
                </a:extLst>
              </a:tr>
              <a:tr h="199055">
                <a:tc>
                  <a:txBody>
                    <a:bodyPr/>
                    <a:lstStyle/>
                    <a:p>
                      <a:pPr algn="r"/>
                      <a:r>
                        <a:rPr kumimoji="1" lang="ja-JP" altLang="en-US" sz="1400" b="1" dirty="0">
                          <a:solidFill>
                            <a:schemeClr val="tx1"/>
                          </a:solidFill>
                        </a:rPr>
                        <a:t>秋田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2,846</a:t>
                      </a:r>
                      <a:r>
                        <a:rPr kumimoji="1" lang="ja-JP" altLang="en-US" sz="1400" b="0" dirty="0">
                          <a:solidFill>
                            <a:schemeClr val="tx1"/>
                          </a:solidFill>
                          <a:latin typeface="+mn-ea"/>
                          <a:ea typeface="+mn-ea"/>
                        </a:rPr>
                        <a:t>（昭和</a:t>
                      </a:r>
                      <a:r>
                        <a:rPr kumimoji="1" lang="en-US" altLang="ja-JP" sz="1400" b="0" dirty="0">
                          <a:solidFill>
                            <a:schemeClr val="tx1"/>
                          </a:solidFill>
                          <a:latin typeface="+mn-ea"/>
                          <a:ea typeface="+mn-ea"/>
                        </a:rPr>
                        <a:t>58</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954</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34</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465442"/>
                  </a:ext>
                </a:extLst>
              </a:tr>
              <a:tr h="199055">
                <a:tc>
                  <a:txBody>
                    <a:bodyPr/>
                    <a:lstStyle/>
                    <a:p>
                      <a:pPr algn="r"/>
                      <a:r>
                        <a:rPr kumimoji="1" lang="ja-JP" altLang="en-US" sz="1400" b="1" dirty="0">
                          <a:solidFill>
                            <a:schemeClr val="tx1"/>
                          </a:solidFill>
                        </a:rPr>
                        <a:t>群馬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3,500</a:t>
                      </a:r>
                      <a:r>
                        <a:rPr kumimoji="1" lang="ja-JP" altLang="en-US" sz="1400" b="0" dirty="0">
                          <a:solidFill>
                            <a:schemeClr val="tx1"/>
                          </a:solidFill>
                          <a:latin typeface="+mn-ea"/>
                          <a:ea typeface="+mn-ea"/>
                        </a:rPr>
                        <a:t>（昭和</a:t>
                      </a:r>
                      <a:r>
                        <a:rPr kumimoji="1" lang="en-US" altLang="ja-JP" sz="1400" b="0" dirty="0">
                          <a:solidFill>
                            <a:schemeClr val="tx1"/>
                          </a:solidFill>
                          <a:latin typeface="+mn-ea"/>
                          <a:ea typeface="+mn-ea"/>
                        </a:rPr>
                        <a:t>58</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1,261</a:t>
                      </a:r>
                      <a:r>
                        <a:rPr kumimoji="1" lang="ja-JP" altLang="en-US" sz="1400" b="0" dirty="0">
                          <a:solidFill>
                            <a:schemeClr val="tx1"/>
                          </a:solidFill>
                          <a:latin typeface="+mn-ea"/>
                          <a:ea typeface="+mn-ea"/>
                        </a:rPr>
                        <a:t>（</a:t>
                      </a:r>
                      <a:r>
                        <a:rPr kumimoji="1" lang="en-US" altLang="ja-JP" sz="1400" b="0" dirty="0">
                          <a:solidFill>
                            <a:schemeClr val="tx1"/>
                          </a:solidFill>
                          <a:latin typeface="+mn-ea"/>
                          <a:ea typeface="+mn-ea"/>
                        </a:rPr>
                        <a:t>36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199477"/>
                  </a:ext>
                </a:extLst>
              </a:tr>
              <a:tr h="199055">
                <a:tc>
                  <a:txBody>
                    <a:bodyPr/>
                    <a:lstStyle/>
                    <a:p>
                      <a:pPr algn="r"/>
                      <a:r>
                        <a:rPr kumimoji="1" lang="ja-JP" altLang="en-US" sz="1400" b="1" dirty="0">
                          <a:solidFill>
                            <a:schemeClr val="tx1"/>
                          </a:solidFill>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400" b="0" dirty="0">
                          <a:solidFill>
                            <a:schemeClr val="tx1"/>
                          </a:solidFill>
                          <a:latin typeface="+mn-ea"/>
                          <a:ea typeface="+mn-ea"/>
                        </a:rPr>
                        <a:t>3,234</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1,443</a:t>
                      </a:r>
                      <a:r>
                        <a:rPr kumimoji="1" lang="ja-JP" altLang="en-US" sz="1400" b="1" dirty="0">
                          <a:solidFill>
                            <a:schemeClr val="tx1"/>
                          </a:solidFill>
                          <a:highlight>
                            <a:srgbClr val="FFFF00"/>
                          </a:highlight>
                          <a:latin typeface="+mn-ea"/>
                          <a:ea typeface="+mn-ea"/>
                        </a:rPr>
                        <a:t>（</a:t>
                      </a:r>
                      <a:r>
                        <a:rPr kumimoji="1" lang="en-US" altLang="ja-JP" sz="1400" b="1" dirty="0">
                          <a:solidFill>
                            <a:schemeClr val="tx1"/>
                          </a:solidFill>
                          <a:highlight>
                            <a:srgbClr val="FFFF00"/>
                          </a:highlight>
                          <a:latin typeface="+mn-ea"/>
                          <a:ea typeface="+mn-ea"/>
                        </a:rPr>
                        <a:t>45</a:t>
                      </a:r>
                      <a:r>
                        <a:rPr kumimoji="1" lang="ja-JP" altLang="en-US" sz="1400" b="1" dirty="0">
                          <a:solidFill>
                            <a:schemeClr val="tx1"/>
                          </a:solidFill>
                          <a:highlight>
                            <a:srgbClr val="FFFF00"/>
                          </a:highlight>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947821"/>
                  </a:ext>
                </a:extLst>
              </a:tr>
            </a:tbl>
          </a:graphicData>
        </a:graphic>
      </p:graphicFrame>
    </p:spTree>
    <p:extLst>
      <p:ext uri="{BB962C8B-B14F-4D97-AF65-F5344CB8AC3E}">
        <p14:creationId xmlns:p14="http://schemas.microsoft.com/office/powerpoint/2010/main" val="186781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B053CE-FF1B-1BD5-F214-29C6850C4FCD}"/>
              </a:ext>
            </a:extLst>
          </p:cNvPr>
          <p:cNvSpPr txBox="1"/>
          <p:nvPr/>
        </p:nvSpPr>
        <p:spPr>
          <a:xfrm>
            <a:off x="118701" y="559043"/>
            <a:ext cx="1683474" cy="369332"/>
          </a:xfrm>
          <a:prstGeom prst="rect">
            <a:avLst/>
          </a:prstGeom>
          <a:noFill/>
        </p:spPr>
        <p:txBody>
          <a:bodyPr wrap="none" rtlCol="0">
            <a:spAutoFit/>
          </a:bodyPr>
          <a:lstStyle/>
          <a:p>
            <a:r>
              <a:rPr kumimoji="1" lang="ja-JP" altLang="en-US" b="1" dirty="0">
                <a:latin typeface="+mn-ea"/>
              </a:rPr>
              <a:t>５</a:t>
            </a:r>
            <a:r>
              <a:rPr kumimoji="1" lang="en-US" altLang="ja-JP" b="1" dirty="0">
                <a:latin typeface="+mn-ea"/>
              </a:rPr>
              <a:t>.</a:t>
            </a:r>
            <a:r>
              <a:rPr kumimoji="1" lang="ja-JP" altLang="en-US" b="1" dirty="0">
                <a:latin typeface="+mn-ea"/>
              </a:rPr>
              <a:t> 女性会員数</a:t>
            </a:r>
            <a:endParaRPr kumimoji="1" lang="en-US" altLang="ja-JP" b="1" dirty="0">
              <a:latin typeface="+mn-ea"/>
            </a:endParaRPr>
          </a:p>
        </p:txBody>
      </p:sp>
      <p:sp>
        <p:nvSpPr>
          <p:cNvPr id="5" name="テキスト ボックス 4">
            <a:extLst>
              <a:ext uri="{FF2B5EF4-FFF2-40B4-BE49-F238E27FC236}">
                <a16:creationId xmlns:a16="http://schemas.microsoft.com/office/drawing/2014/main" id="{20C59238-E4AA-5E36-BF94-895D19A4E791}"/>
              </a:ext>
            </a:extLst>
          </p:cNvPr>
          <p:cNvSpPr txBox="1"/>
          <p:nvPr/>
        </p:nvSpPr>
        <p:spPr>
          <a:xfrm>
            <a:off x="4544276" y="550774"/>
            <a:ext cx="2606804" cy="369332"/>
          </a:xfrm>
          <a:prstGeom prst="rect">
            <a:avLst/>
          </a:prstGeom>
          <a:noFill/>
        </p:spPr>
        <p:txBody>
          <a:bodyPr wrap="none" rtlCol="0">
            <a:spAutoFit/>
          </a:bodyPr>
          <a:lstStyle/>
          <a:p>
            <a:r>
              <a:rPr lang="ja-JP" altLang="en-US" b="1" dirty="0">
                <a:latin typeface="+mn-ea"/>
              </a:rPr>
              <a:t>７</a:t>
            </a:r>
            <a:r>
              <a:rPr lang="en-US" altLang="ja-JP" b="1" dirty="0">
                <a:latin typeface="+mn-ea"/>
              </a:rPr>
              <a:t>.</a:t>
            </a:r>
            <a:r>
              <a:rPr lang="ja-JP" altLang="en-US" b="1" dirty="0">
                <a:latin typeface="+mn-ea"/>
              </a:rPr>
              <a:t> </a:t>
            </a:r>
            <a:r>
              <a:rPr kumimoji="1" lang="ja-JP" altLang="en-US" b="1" dirty="0">
                <a:latin typeface="+mn-ea"/>
              </a:rPr>
              <a:t>青年委員の年齢範囲</a:t>
            </a:r>
            <a:endParaRPr kumimoji="1" lang="en-US" altLang="ja-JP" b="1" dirty="0">
              <a:latin typeface="+mn-ea"/>
            </a:endParaRPr>
          </a:p>
        </p:txBody>
      </p:sp>
      <p:sp>
        <p:nvSpPr>
          <p:cNvPr id="7" name="テキスト ボックス 6">
            <a:extLst>
              <a:ext uri="{FF2B5EF4-FFF2-40B4-BE49-F238E27FC236}">
                <a16:creationId xmlns:a16="http://schemas.microsoft.com/office/drawing/2014/main" id="{AF2671EE-58FE-0E50-B58D-A343CD283300}"/>
              </a:ext>
            </a:extLst>
          </p:cNvPr>
          <p:cNvSpPr txBox="1"/>
          <p:nvPr/>
        </p:nvSpPr>
        <p:spPr>
          <a:xfrm>
            <a:off x="200399" y="3789739"/>
            <a:ext cx="1914307" cy="369332"/>
          </a:xfrm>
          <a:prstGeom prst="rect">
            <a:avLst/>
          </a:prstGeom>
          <a:noFill/>
        </p:spPr>
        <p:txBody>
          <a:bodyPr wrap="none" rtlCol="0">
            <a:spAutoFit/>
          </a:bodyPr>
          <a:lstStyle/>
          <a:p>
            <a:r>
              <a:rPr kumimoji="1" lang="ja-JP" altLang="en-US" b="1" dirty="0">
                <a:latin typeface="+mn-ea"/>
              </a:rPr>
              <a:t>６</a:t>
            </a:r>
            <a:r>
              <a:rPr kumimoji="1" lang="en-US" altLang="ja-JP" b="1" dirty="0">
                <a:latin typeface="+mn-ea"/>
              </a:rPr>
              <a:t>.</a:t>
            </a:r>
            <a:r>
              <a:rPr kumimoji="1" lang="ja-JP" altLang="en-US" b="1" dirty="0">
                <a:latin typeface="+mn-ea"/>
              </a:rPr>
              <a:t> 女性会員比率</a:t>
            </a:r>
            <a:endParaRPr kumimoji="1" lang="en-US" altLang="ja-JP" b="1" dirty="0">
              <a:latin typeface="+mn-ea"/>
            </a:endParaRPr>
          </a:p>
        </p:txBody>
      </p:sp>
      <p:graphicFrame>
        <p:nvGraphicFramePr>
          <p:cNvPr id="10" name="表 9">
            <a:extLst>
              <a:ext uri="{FF2B5EF4-FFF2-40B4-BE49-F238E27FC236}">
                <a16:creationId xmlns:a16="http://schemas.microsoft.com/office/drawing/2014/main" id="{4FD12FA1-7C33-56A5-3646-3E8B70ED3965}"/>
              </a:ext>
            </a:extLst>
          </p:cNvPr>
          <p:cNvGraphicFramePr>
            <a:graphicFrameLocks noGrp="1"/>
          </p:cNvGraphicFramePr>
          <p:nvPr>
            <p:extLst>
              <p:ext uri="{D42A27DB-BD31-4B8C-83A1-F6EECF244321}">
                <p14:modId xmlns:p14="http://schemas.microsoft.com/office/powerpoint/2010/main" val="554351452"/>
              </p:ext>
            </p:extLst>
          </p:nvPr>
        </p:nvGraphicFramePr>
        <p:xfrm>
          <a:off x="194202" y="912851"/>
          <a:ext cx="2104332" cy="1524000"/>
        </p:xfrm>
        <a:graphic>
          <a:graphicData uri="http://schemas.openxmlformats.org/drawingml/2006/table">
            <a:tbl>
              <a:tblPr firstRow="1" bandRow="1">
                <a:tableStyleId>{5C22544A-7EE6-4342-B048-85BDC9FD1C3A}</a:tableStyleId>
              </a:tblPr>
              <a:tblGrid>
                <a:gridCol w="552152">
                  <a:extLst>
                    <a:ext uri="{9D8B030D-6E8A-4147-A177-3AD203B41FA5}">
                      <a16:colId xmlns:a16="http://schemas.microsoft.com/office/drawing/2014/main" val="1407852186"/>
                    </a:ext>
                  </a:extLst>
                </a:gridCol>
                <a:gridCol w="986832">
                  <a:extLst>
                    <a:ext uri="{9D8B030D-6E8A-4147-A177-3AD203B41FA5}">
                      <a16:colId xmlns:a16="http://schemas.microsoft.com/office/drawing/2014/main" val="1926231001"/>
                    </a:ext>
                  </a:extLst>
                </a:gridCol>
                <a:gridCol w="565348">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東京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666</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神奈川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306</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a:txBody>
                    <a:bodyPr/>
                    <a:lstStyle/>
                    <a:p>
                      <a:r>
                        <a:rPr kumimoji="1" lang="en-US" altLang="ja-JP" sz="1400" b="0" dirty="0">
                          <a:solidFill>
                            <a:schemeClr val="tx1"/>
                          </a:solidFill>
                          <a:latin typeface="+mn-ea"/>
                          <a:ea typeface="+mn-ea"/>
                        </a:rPr>
                        <a:t>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愛知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278</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北海道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256</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大阪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230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1" name="表 10">
            <a:extLst>
              <a:ext uri="{FF2B5EF4-FFF2-40B4-BE49-F238E27FC236}">
                <a16:creationId xmlns:a16="http://schemas.microsoft.com/office/drawing/2014/main" id="{75957202-1BD2-1C1D-15E4-01BE7FA3C984}"/>
              </a:ext>
            </a:extLst>
          </p:cNvPr>
          <p:cNvGraphicFramePr>
            <a:graphicFrameLocks noGrp="1"/>
          </p:cNvGraphicFramePr>
          <p:nvPr>
            <p:extLst>
              <p:ext uri="{D42A27DB-BD31-4B8C-83A1-F6EECF244321}">
                <p14:modId xmlns:p14="http://schemas.microsoft.com/office/powerpoint/2010/main" val="658780645"/>
              </p:ext>
            </p:extLst>
          </p:nvPr>
        </p:nvGraphicFramePr>
        <p:xfrm>
          <a:off x="2470848" y="904914"/>
          <a:ext cx="2104332" cy="2133600"/>
        </p:xfrm>
        <a:graphic>
          <a:graphicData uri="http://schemas.openxmlformats.org/drawingml/2006/table">
            <a:tbl>
              <a:tblPr firstRow="1" bandRow="1">
                <a:tableStyleId>{5C22544A-7EE6-4342-B048-85BDC9FD1C3A}</a:tableStyleId>
              </a:tblPr>
              <a:tblGrid>
                <a:gridCol w="784081">
                  <a:extLst>
                    <a:ext uri="{9D8B030D-6E8A-4147-A177-3AD203B41FA5}">
                      <a16:colId xmlns:a16="http://schemas.microsoft.com/office/drawing/2014/main" val="1407852186"/>
                    </a:ext>
                  </a:extLst>
                </a:gridCol>
                <a:gridCol w="754903">
                  <a:extLst>
                    <a:ext uri="{9D8B030D-6E8A-4147-A177-3AD203B41FA5}">
                      <a16:colId xmlns:a16="http://schemas.microsoft.com/office/drawing/2014/main" val="1926231001"/>
                    </a:ext>
                  </a:extLst>
                </a:gridCol>
                <a:gridCol w="565348">
                  <a:extLst>
                    <a:ext uri="{9D8B030D-6E8A-4147-A177-3AD203B41FA5}">
                      <a16:colId xmlns:a16="http://schemas.microsoft.com/office/drawing/2014/main" val="3494616888"/>
                    </a:ext>
                  </a:extLst>
                </a:gridCol>
              </a:tblGrid>
              <a:tr h="202302">
                <a:tc rowSpan="3">
                  <a:txBody>
                    <a:bodyPr/>
                    <a:lstStyle/>
                    <a:p>
                      <a:r>
                        <a:rPr kumimoji="1" lang="en-US" altLang="ja-JP" sz="1400" b="0" dirty="0">
                          <a:solidFill>
                            <a:schemeClr val="tx1"/>
                          </a:solidFill>
                          <a:latin typeface="+mn-ea"/>
                          <a:ea typeface="+mn-ea"/>
                        </a:rPr>
                        <a:t>42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r"/>
                      <a:r>
                        <a:rPr kumimoji="1" lang="en-US" altLang="ja-JP" sz="1400" b="0" dirty="0">
                          <a:solidFill>
                            <a:schemeClr val="tx1"/>
                          </a:solidFill>
                          <a:latin typeface="+mn-ea"/>
                          <a:ea typeface="+mn-ea"/>
                        </a:rPr>
                        <a:t>65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vMerge="1">
                  <a:txBody>
                    <a:bodyPr/>
                    <a:lstStyle/>
                    <a:p>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奈良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617291"/>
                  </a:ext>
                </a:extLst>
              </a:tr>
              <a:tr h="202302">
                <a:tc vMerge="1">
                  <a:txBody>
                    <a:bodyPr/>
                    <a:lstStyle/>
                    <a:p>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鳥取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466223"/>
                  </a:ext>
                </a:extLst>
              </a:tr>
              <a:tr h="202302">
                <a:tc>
                  <a:txBody>
                    <a:bodyPr/>
                    <a:lstStyle/>
                    <a:p>
                      <a:r>
                        <a:rPr kumimoji="1" lang="en-US" altLang="ja-JP" sz="1400" b="0" dirty="0">
                          <a:solidFill>
                            <a:schemeClr val="tx1"/>
                          </a:solidFill>
                          <a:latin typeface="+mn-ea"/>
                          <a:ea typeface="+mn-ea"/>
                        </a:rPr>
                        <a:t>44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滋賀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rowSpan="2">
                  <a:txBody>
                    <a:bodyPr/>
                    <a:lstStyle/>
                    <a:p>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秋田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r"/>
                      <a:r>
                        <a:rPr kumimoji="1" lang="en-US" altLang="ja-JP" sz="1400" b="0" dirty="0">
                          <a:solidFill>
                            <a:schemeClr val="tx1"/>
                          </a:solidFill>
                          <a:latin typeface="+mn-ea"/>
                          <a:ea typeface="+mn-ea"/>
                        </a:rPr>
                        <a:t>62</a:t>
                      </a:r>
                      <a:endParaRPr kumimoji="1" lang="ja-JP" altLang="en-US" sz="1400" b="0" dirty="0">
                        <a:solidFill>
                          <a:schemeClr val="tx1"/>
                        </a:solidFill>
                        <a:latin typeface="+mn-ea"/>
                        <a:ea typeface="+mn-ea"/>
                      </a:endParaRPr>
                    </a:p>
                    <a:p>
                      <a:pPr algn="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vMerge="1">
                  <a:txBody>
                    <a:bodyPr/>
                    <a:lstStyle/>
                    <a:p>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三重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和歌山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2" name="表 11">
            <a:extLst>
              <a:ext uri="{FF2B5EF4-FFF2-40B4-BE49-F238E27FC236}">
                <a16:creationId xmlns:a16="http://schemas.microsoft.com/office/drawing/2014/main" id="{E59E4CE9-C60B-7F5C-F92F-E131C93EB651}"/>
              </a:ext>
            </a:extLst>
          </p:cNvPr>
          <p:cNvGraphicFramePr>
            <a:graphicFrameLocks noGrp="1"/>
          </p:cNvGraphicFramePr>
          <p:nvPr>
            <p:extLst>
              <p:ext uri="{D42A27DB-BD31-4B8C-83A1-F6EECF244321}">
                <p14:modId xmlns:p14="http://schemas.microsoft.com/office/powerpoint/2010/main" val="2139372404"/>
              </p:ext>
            </p:extLst>
          </p:nvPr>
        </p:nvGraphicFramePr>
        <p:xfrm>
          <a:off x="221704" y="4144339"/>
          <a:ext cx="2101997" cy="1524000"/>
        </p:xfrm>
        <a:graphic>
          <a:graphicData uri="http://schemas.openxmlformats.org/drawingml/2006/table">
            <a:tbl>
              <a:tblPr firstRow="1" bandRow="1">
                <a:tableStyleId>{5C22544A-7EE6-4342-B048-85BDC9FD1C3A}</a:tableStyleId>
              </a:tblPr>
              <a:tblGrid>
                <a:gridCol w="551539">
                  <a:extLst>
                    <a:ext uri="{9D8B030D-6E8A-4147-A177-3AD203B41FA5}">
                      <a16:colId xmlns:a16="http://schemas.microsoft.com/office/drawing/2014/main" val="1407852186"/>
                    </a:ext>
                  </a:extLst>
                </a:gridCol>
                <a:gridCol w="764609">
                  <a:extLst>
                    <a:ext uri="{9D8B030D-6E8A-4147-A177-3AD203B41FA5}">
                      <a16:colId xmlns:a16="http://schemas.microsoft.com/office/drawing/2014/main" val="1926231001"/>
                    </a:ext>
                  </a:extLst>
                </a:gridCol>
                <a:gridCol w="785849">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神奈川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13.5</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富山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12.8</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a:txBody>
                    <a:bodyPr/>
                    <a:lstStyle/>
                    <a:p>
                      <a:r>
                        <a:rPr kumimoji="1" lang="en-US" altLang="ja-JP" sz="1400" b="0" dirty="0">
                          <a:solidFill>
                            <a:schemeClr val="tx1"/>
                          </a:solidFill>
                          <a:latin typeface="+mn-ea"/>
                          <a:ea typeface="+mn-ea"/>
                        </a:rPr>
                        <a:t>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東京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12.5</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宮城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12.3</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岡山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12.1</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3" name="表 12">
            <a:extLst>
              <a:ext uri="{FF2B5EF4-FFF2-40B4-BE49-F238E27FC236}">
                <a16:creationId xmlns:a16="http://schemas.microsoft.com/office/drawing/2014/main" id="{3F14BE15-6E20-E186-B912-F714350317FC}"/>
              </a:ext>
            </a:extLst>
          </p:cNvPr>
          <p:cNvGraphicFramePr>
            <a:graphicFrameLocks noGrp="1"/>
          </p:cNvGraphicFramePr>
          <p:nvPr>
            <p:extLst>
              <p:ext uri="{D42A27DB-BD31-4B8C-83A1-F6EECF244321}">
                <p14:modId xmlns:p14="http://schemas.microsoft.com/office/powerpoint/2010/main" val="459926899"/>
              </p:ext>
            </p:extLst>
          </p:nvPr>
        </p:nvGraphicFramePr>
        <p:xfrm>
          <a:off x="2494163" y="4144339"/>
          <a:ext cx="2075985" cy="1524000"/>
        </p:xfrm>
        <a:graphic>
          <a:graphicData uri="http://schemas.openxmlformats.org/drawingml/2006/table">
            <a:tbl>
              <a:tblPr firstRow="1" bandRow="1">
                <a:tableStyleId>{5C22544A-7EE6-4342-B048-85BDC9FD1C3A}</a:tableStyleId>
              </a:tblPr>
              <a:tblGrid>
                <a:gridCol w="577991">
                  <a:extLst>
                    <a:ext uri="{9D8B030D-6E8A-4147-A177-3AD203B41FA5}">
                      <a16:colId xmlns:a16="http://schemas.microsoft.com/office/drawing/2014/main" val="1407852186"/>
                    </a:ext>
                  </a:extLst>
                </a:gridCol>
                <a:gridCol w="818486">
                  <a:extLst>
                    <a:ext uri="{9D8B030D-6E8A-4147-A177-3AD203B41FA5}">
                      <a16:colId xmlns:a16="http://schemas.microsoft.com/office/drawing/2014/main" val="1926231001"/>
                    </a:ext>
                  </a:extLst>
                </a:gridCol>
                <a:gridCol w="679508">
                  <a:extLst>
                    <a:ext uri="{9D8B030D-6E8A-4147-A177-3AD203B41FA5}">
                      <a16:colId xmlns:a16="http://schemas.microsoft.com/office/drawing/2014/main" val="3494616888"/>
                    </a:ext>
                  </a:extLst>
                </a:gridCol>
              </a:tblGrid>
              <a:tr h="202302">
                <a:tc rowSpan="2">
                  <a:txBody>
                    <a:bodyPr/>
                    <a:lstStyle/>
                    <a:p>
                      <a:r>
                        <a:rPr kumimoji="1" lang="en-US" altLang="ja-JP" sz="1400" b="0" dirty="0">
                          <a:solidFill>
                            <a:schemeClr val="tx1"/>
                          </a:solidFill>
                          <a:latin typeface="+mn-ea"/>
                          <a:ea typeface="+mn-ea"/>
                        </a:rPr>
                        <a:t>43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vMerge="1">
                  <a:txBody>
                    <a:bodyPr/>
                    <a:lstStyle/>
                    <a:p>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鳥取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6.6</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202302">
                <a:tc>
                  <a:txBody>
                    <a:bodyPr/>
                    <a:lstStyle/>
                    <a:p>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秋田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6.5</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福島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4.8</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和歌山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2.4</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4" name="表 13">
            <a:extLst>
              <a:ext uri="{FF2B5EF4-FFF2-40B4-BE49-F238E27FC236}">
                <a16:creationId xmlns:a16="http://schemas.microsoft.com/office/drawing/2014/main" id="{B6D124D5-F5E4-86C5-21C0-04E018679FF2}"/>
              </a:ext>
            </a:extLst>
          </p:cNvPr>
          <p:cNvGraphicFramePr>
            <a:graphicFrameLocks noGrp="1"/>
          </p:cNvGraphicFramePr>
          <p:nvPr>
            <p:extLst>
              <p:ext uri="{D42A27DB-BD31-4B8C-83A1-F6EECF244321}">
                <p14:modId xmlns:p14="http://schemas.microsoft.com/office/powerpoint/2010/main" val="3616969484"/>
              </p:ext>
            </p:extLst>
          </p:nvPr>
        </p:nvGraphicFramePr>
        <p:xfrm>
          <a:off x="221704" y="5902247"/>
          <a:ext cx="2101996" cy="304800"/>
        </p:xfrm>
        <a:graphic>
          <a:graphicData uri="http://schemas.openxmlformats.org/drawingml/2006/table">
            <a:tbl>
              <a:tblPr firstRow="1" bandRow="1">
                <a:tableStyleId>{5C22544A-7EE6-4342-B048-85BDC9FD1C3A}</a:tableStyleId>
              </a:tblPr>
              <a:tblGrid>
                <a:gridCol w="1313481">
                  <a:extLst>
                    <a:ext uri="{9D8B030D-6E8A-4147-A177-3AD203B41FA5}">
                      <a16:colId xmlns:a16="http://schemas.microsoft.com/office/drawing/2014/main" val="1926231001"/>
                    </a:ext>
                  </a:extLst>
                </a:gridCol>
                <a:gridCol w="788515">
                  <a:extLst>
                    <a:ext uri="{9D8B030D-6E8A-4147-A177-3AD203B41FA5}">
                      <a16:colId xmlns:a16="http://schemas.microsoft.com/office/drawing/2014/main" val="3494616888"/>
                    </a:ext>
                  </a:extLst>
                </a:gridCol>
              </a:tblGrid>
              <a:tr h="202302">
                <a:tc>
                  <a:txBody>
                    <a:bodyPr/>
                    <a:lstStyle/>
                    <a:p>
                      <a:r>
                        <a:rPr kumimoji="1" lang="ja-JP" altLang="en-US" sz="1400" b="1" dirty="0">
                          <a:solidFill>
                            <a:schemeClr val="tx1"/>
                          </a:solidFill>
                          <a:latin typeface="+mn-ea"/>
                          <a:ea typeface="+mn-ea"/>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9.1</a:t>
                      </a:r>
                      <a:r>
                        <a:rPr kumimoji="1" lang="ja-JP" altLang="en-US" sz="140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3" name="表 2">
            <a:extLst>
              <a:ext uri="{FF2B5EF4-FFF2-40B4-BE49-F238E27FC236}">
                <a16:creationId xmlns:a16="http://schemas.microsoft.com/office/drawing/2014/main" id="{3BC6CC1A-9AA8-912A-A9EE-A1AD92D9084F}"/>
              </a:ext>
            </a:extLst>
          </p:cNvPr>
          <p:cNvGraphicFramePr>
            <a:graphicFrameLocks noGrp="1"/>
          </p:cNvGraphicFramePr>
          <p:nvPr>
            <p:extLst>
              <p:ext uri="{D42A27DB-BD31-4B8C-83A1-F6EECF244321}">
                <p14:modId xmlns:p14="http://schemas.microsoft.com/office/powerpoint/2010/main" val="24394602"/>
              </p:ext>
            </p:extLst>
          </p:nvPr>
        </p:nvGraphicFramePr>
        <p:xfrm>
          <a:off x="4672100" y="912851"/>
          <a:ext cx="4169896" cy="4028440"/>
        </p:xfrm>
        <a:graphic>
          <a:graphicData uri="http://schemas.openxmlformats.org/drawingml/2006/table">
            <a:tbl>
              <a:tblPr firstRow="1" bandRow="1">
                <a:tableStyleId>{5C22544A-7EE6-4342-B048-85BDC9FD1C3A}</a:tableStyleId>
              </a:tblPr>
              <a:tblGrid>
                <a:gridCol w="947561">
                  <a:extLst>
                    <a:ext uri="{9D8B030D-6E8A-4147-A177-3AD203B41FA5}">
                      <a16:colId xmlns:a16="http://schemas.microsoft.com/office/drawing/2014/main" val="890779828"/>
                    </a:ext>
                  </a:extLst>
                </a:gridCol>
                <a:gridCol w="3222335">
                  <a:extLst>
                    <a:ext uri="{9D8B030D-6E8A-4147-A177-3AD203B41FA5}">
                      <a16:colId xmlns:a16="http://schemas.microsoft.com/office/drawing/2014/main" val="3318427881"/>
                    </a:ext>
                  </a:extLst>
                </a:gridCol>
              </a:tblGrid>
              <a:tr h="370840">
                <a:tc>
                  <a:txBody>
                    <a:bodyPr/>
                    <a:lstStyle/>
                    <a:p>
                      <a:pPr algn="ctr"/>
                      <a:r>
                        <a:rPr lang="ja-JP" altLang="en-US" sz="1400" b="1" dirty="0">
                          <a:solidFill>
                            <a:schemeClr val="tx1"/>
                          </a:solidFill>
                          <a:latin typeface="+mn-ea"/>
                        </a:rPr>
                        <a:t>（概ね）</a:t>
                      </a:r>
                      <a:endParaRPr lang="en-US" altLang="ja-JP" sz="1400" b="1" dirty="0">
                        <a:solidFill>
                          <a:schemeClr val="tx1"/>
                        </a:solidFill>
                        <a:latin typeface="+mn-ea"/>
                      </a:endParaRPr>
                    </a:p>
                    <a:p>
                      <a:pPr algn="ctr"/>
                      <a:r>
                        <a:rPr lang="en-US" altLang="ja-JP" sz="1400" b="1" dirty="0">
                          <a:solidFill>
                            <a:schemeClr val="tx1"/>
                          </a:solidFill>
                          <a:latin typeface="+mn-ea"/>
                        </a:rPr>
                        <a:t>40</a:t>
                      </a:r>
                      <a:r>
                        <a:rPr lang="ja-JP" altLang="en-US" sz="1400" b="1" dirty="0">
                          <a:solidFill>
                            <a:schemeClr val="tx1"/>
                          </a:solidFill>
                          <a:latin typeface="+mn-ea"/>
                        </a:rPr>
                        <a:t>歳まで</a:t>
                      </a:r>
                      <a:r>
                        <a:rPr lang="ja-JP" altLang="en-US" sz="1400" dirty="0">
                          <a:solidFill>
                            <a:schemeClr val="tx1"/>
                          </a:solidFill>
                          <a:latin typeface="+mn-ea"/>
                        </a:rPr>
                        <a:t>　</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b="0" dirty="0">
                          <a:solidFill>
                            <a:schemeClr val="tx1"/>
                          </a:solidFill>
                          <a:latin typeface="+mn-ea"/>
                        </a:rPr>
                        <a:t>秋田、埼玉、東京、新潟、石川、滋賀、奈良、和歌山、岡山、熊本　   </a:t>
                      </a:r>
                      <a:r>
                        <a:rPr lang="en-US" altLang="ja-JP" sz="1400" b="1" dirty="0">
                          <a:solidFill>
                            <a:schemeClr val="tx1"/>
                          </a:solidFill>
                          <a:latin typeface="+mn-ea"/>
                        </a:rPr>
                        <a:t>10</a:t>
                      </a:r>
                      <a:r>
                        <a:rPr lang="ja-JP" altLang="en-US" sz="1400" b="1" dirty="0">
                          <a:solidFill>
                            <a:schemeClr val="tx1"/>
                          </a:solidFill>
                          <a:latin typeface="+mn-ea"/>
                        </a:rPr>
                        <a:t>都県</a:t>
                      </a:r>
                      <a:endParaRPr lang="en-US" altLang="ja-JP" sz="1400" b="1"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r h="370840">
                <a:tc>
                  <a:txBody>
                    <a:bodyPr/>
                    <a:lstStyle/>
                    <a:p>
                      <a:pPr algn="ctr"/>
                      <a:r>
                        <a:rPr lang="ja-JP" altLang="en-US" sz="1400" b="1" dirty="0">
                          <a:latin typeface="+mn-ea"/>
                        </a:rPr>
                        <a:t>（概ね）</a:t>
                      </a:r>
                      <a:r>
                        <a:rPr lang="en-US" altLang="ja-JP" sz="1400" b="1" dirty="0">
                          <a:latin typeface="+mn-ea"/>
                        </a:rPr>
                        <a:t>45</a:t>
                      </a:r>
                      <a:r>
                        <a:rPr lang="ja-JP" altLang="en-US" sz="1400" b="1" dirty="0">
                          <a:latin typeface="+mn-ea"/>
                        </a:rPr>
                        <a:t>歳まで</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latin typeface="+mn-ea"/>
                        </a:rPr>
                        <a:t>青森、宮城、山形、福島、茨城、栃木、群馬、千葉、神奈川、山梨、静岡、</a:t>
                      </a:r>
                      <a:endParaRPr lang="en-US" altLang="ja-JP" sz="1400" dirty="0">
                        <a:latin typeface="+mn-ea"/>
                      </a:endParaRPr>
                    </a:p>
                    <a:p>
                      <a:r>
                        <a:rPr lang="ja-JP" altLang="en-US" sz="1400" dirty="0">
                          <a:latin typeface="+mn-ea"/>
                        </a:rPr>
                        <a:t>愛知、三重、富山、福井、京都、大阪、</a:t>
                      </a:r>
                      <a:endParaRPr lang="en-US" altLang="ja-JP" sz="1400" dirty="0">
                        <a:latin typeface="+mn-ea"/>
                      </a:endParaRPr>
                    </a:p>
                    <a:p>
                      <a:r>
                        <a:rPr lang="ja-JP" altLang="en-US" sz="1400" dirty="0">
                          <a:latin typeface="+mn-ea"/>
                        </a:rPr>
                        <a:t>鳥取、島根、山口、徳島、香川、愛媛、</a:t>
                      </a:r>
                      <a:endParaRPr lang="en-US" altLang="ja-JP" sz="1400" dirty="0">
                        <a:latin typeface="+mn-ea"/>
                      </a:endParaRPr>
                    </a:p>
                    <a:p>
                      <a:r>
                        <a:rPr lang="ja-JP" altLang="en-US" sz="1400" dirty="0">
                          <a:latin typeface="+mn-ea"/>
                        </a:rPr>
                        <a:t>高知、大分、鹿児島、沖縄　   </a:t>
                      </a:r>
                      <a:r>
                        <a:rPr lang="en-US" altLang="ja-JP" sz="1400" b="1" dirty="0">
                          <a:latin typeface="+mn-ea"/>
                        </a:rPr>
                        <a:t>27</a:t>
                      </a:r>
                      <a:r>
                        <a:rPr lang="ja-JP" altLang="en-US" sz="1400" b="1" dirty="0">
                          <a:latin typeface="+mn-ea"/>
                        </a:rPr>
                        <a:t>府県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95002"/>
                  </a:ext>
                </a:extLst>
              </a:tr>
              <a:tr h="370840">
                <a:tc>
                  <a:txBody>
                    <a:bodyPr/>
                    <a:lstStyle/>
                    <a:p>
                      <a:pPr algn="ctr"/>
                      <a:r>
                        <a:rPr lang="ja-JP" altLang="en-US" sz="1400" b="1" dirty="0">
                          <a:latin typeface="+mn-ea"/>
                        </a:rPr>
                        <a:t>（概ね） </a:t>
                      </a:r>
                      <a:r>
                        <a:rPr lang="en-US" altLang="ja-JP" sz="1400" b="1" dirty="0">
                          <a:latin typeface="+mn-ea"/>
                        </a:rPr>
                        <a:t>50</a:t>
                      </a:r>
                      <a:r>
                        <a:rPr lang="ja-JP" altLang="en-US" sz="1400" b="1" dirty="0">
                          <a:latin typeface="+mn-ea"/>
                        </a:rPr>
                        <a:t>歳まで</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latin typeface="+mn-ea"/>
                        </a:rPr>
                        <a:t>長野、広島、福岡　　　　　     　</a:t>
                      </a:r>
                      <a:r>
                        <a:rPr lang="en-US" altLang="ja-JP" sz="1400" b="1" dirty="0">
                          <a:latin typeface="+mn-ea"/>
                        </a:rPr>
                        <a:t>3</a:t>
                      </a:r>
                      <a:r>
                        <a:rPr lang="ja-JP" altLang="en-US" sz="1400" b="1" dirty="0">
                          <a:latin typeface="+mn-ea"/>
                        </a:rPr>
                        <a:t>県</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128717"/>
                  </a:ext>
                </a:extLst>
              </a:tr>
              <a:tr h="370840">
                <a:tc>
                  <a:txBody>
                    <a:bodyPr/>
                    <a:lstStyle/>
                    <a:p>
                      <a:pPr algn="ctr"/>
                      <a:r>
                        <a:rPr lang="ja-JP" altLang="en-US" sz="1400" b="1" dirty="0">
                          <a:latin typeface="+mn-ea"/>
                        </a:rPr>
                        <a:t>支部によって</a:t>
                      </a:r>
                      <a:endParaRPr lang="en-US" altLang="ja-JP" sz="1400" b="1" dirty="0">
                        <a:latin typeface="+mn-ea"/>
                      </a:endParaRPr>
                    </a:p>
                    <a:p>
                      <a:pPr algn="ctr"/>
                      <a:r>
                        <a:rPr lang="ja-JP" altLang="en-US" sz="1400" b="1" dirty="0">
                          <a:latin typeface="+mn-ea"/>
                        </a:rPr>
                        <a:t>異なる</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rPr>
                        <a:t>岩手、兵庫、宮崎　 　　　   　　 </a:t>
                      </a:r>
                      <a:r>
                        <a:rPr lang="en-US" altLang="ja-JP" sz="1400" b="1" dirty="0">
                          <a:latin typeface="+mn-ea"/>
                        </a:rPr>
                        <a:t>3</a:t>
                      </a:r>
                      <a:r>
                        <a:rPr lang="ja-JP" altLang="en-US" sz="1400" b="1" dirty="0">
                          <a:latin typeface="+mn-ea"/>
                        </a:rPr>
                        <a:t>県</a:t>
                      </a:r>
                      <a:endParaRPr lang="en-US" altLang="ja-JP" sz="1400" b="1" dirty="0">
                        <a:latin typeface="+mn-ea"/>
                      </a:endParaRPr>
                    </a:p>
                    <a:p>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2629434"/>
                  </a:ext>
                </a:extLst>
              </a:tr>
              <a:tr h="370840">
                <a:tc>
                  <a:txBody>
                    <a:bodyPr/>
                    <a:lstStyle/>
                    <a:p>
                      <a:pPr algn="ctr"/>
                      <a:r>
                        <a:rPr lang="ja-JP" altLang="en-US" sz="1400" b="1" dirty="0">
                          <a:latin typeface="+mn-ea"/>
                        </a:rPr>
                        <a:t>定め無し</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rPr>
                        <a:t>北海道、佐賀、長崎　　　 　　　</a:t>
                      </a:r>
                      <a:r>
                        <a:rPr lang="en-US" altLang="ja-JP" sz="1400" b="1" dirty="0">
                          <a:latin typeface="+mn-ea"/>
                        </a:rPr>
                        <a:t>3</a:t>
                      </a:r>
                      <a:r>
                        <a:rPr lang="ja-JP" altLang="en-US" sz="1400" b="1" dirty="0">
                          <a:latin typeface="+mn-ea"/>
                        </a:rPr>
                        <a:t>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2682199"/>
                  </a:ext>
                </a:extLst>
              </a:tr>
              <a:tr h="370840">
                <a:tc>
                  <a:txBody>
                    <a:bodyPr/>
                    <a:lstStyle/>
                    <a:p>
                      <a:pPr algn="ctr"/>
                      <a:r>
                        <a:rPr lang="ja-JP" altLang="en-US" sz="1400" b="1" dirty="0">
                          <a:latin typeface="+mn-ea"/>
                        </a:rPr>
                        <a:t>自分が</a:t>
                      </a:r>
                      <a:endParaRPr lang="en-US" altLang="ja-JP" sz="1400" b="1" dirty="0">
                        <a:latin typeface="+mn-ea"/>
                      </a:endParaRPr>
                    </a:p>
                    <a:p>
                      <a:pPr algn="ctr"/>
                      <a:r>
                        <a:rPr lang="ja-JP" altLang="en-US" sz="1400" b="1" dirty="0">
                          <a:latin typeface="+mn-ea"/>
                        </a:rPr>
                        <a:t>青年と</a:t>
                      </a:r>
                      <a:endParaRPr lang="en-US" altLang="ja-JP" sz="1400" b="1" dirty="0">
                        <a:latin typeface="+mn-ea"/>
                      </a:endParaRPr>
                    </a:p>
                    <a:p>
                      <a:pPr algn="ctr"/>
                      <a:r>
                        <a:rPr lang="ja-JP" altLang="en-US" sz="1400" b="1" dirty="0">
                          <a:latin typeface="+mn-ea"/>
                        </a:rPr>
                        <a:t>思う人</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latin typeface="+mn-ea"/>
                        </a:rPr>
                        <a:t>岐阜　　　　　　　　　　　　     </a:t>
                      </a:r>
                      <a:r>
                        <a:rPr lang="en-US" altLang="ja-JP" sz="1400" b="1" dirty="0">
                          <a:latin typeface="+mn-ea"/>
                        </a:rPr>
                        <a:t>1</a:t>
                      </a:r>
                      <a:r>
                        <a:rPr lang="ja-JP" altLang="en-US" sz="1400" b="1" dirty="0">
                          <a:latin typeface="+mn-ea"/>
                        </a:rPr>
                        <a:t>県</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9456156"/>
                  </a:ext>
                </a:extLst>
              </a:tr>
            </a:tbl>
          </a:graphicData>
        </a:graphic>
      </p:graphicFrame>
    </p:spTree>
    <p:extLst>
      <p:ext uri="{BB962C8B-B14F-4D97-AF65-F5344CB8AC3E}">
        <p14:creationId xmlns:p14="http://schemas.microsoft.com/office/powerpoint/2010/main" val="351914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C30F58-9083-51CA-948D-3265412B293F}"/>
              </a:ext>
            </a:extLst>
          </p:cNvPr>
          <p:cNvSpPr txBox="1"/>
          <p:nvPr/>
        </p:nvSpPr>
        <p:spPr>
          <a:xfrm>
            <a:off x="143868" y="542492"/>
            <a:ext cx="1914307" cy="369332"/>
          </a:xfrm>
          <a:prstGeom prst="rect">
            <a:avLst/>
          </a:prstGeom>
          <a:noFill/>
        </p:spPr>
        <p:txBody>
          <a:bodyPr wrap="none" rtlCol="0">
            <a:spAutoFit/>
          </a:bodyPr>
          <a:lstStyle/>
          <a:p>
            <a:r>
              <a:rPr kumimoji="1" lang="ja-JP" altLang="en-US" b="1" dirty="0">
                <a:latin typeface="+mn-ea"/>
              </a:rPr>
              <a:t>８</a:t>
            </a:r>
            <a:r>
              <a:rPr kumimoji="1" lang="en-US" altLang="ja-JP" b="1" dirty="0">
                <a:latin typeface="+mn-ea"/>
              </a:rPr>
              <a:t>.</a:t>
            </a:r>
            <a:r>
              <a:rPr kumimoji="1" lang="ja-JP" altLang="en-US" b="1" dirty="0">
                <a:latin typeface="+mn-ea"/>
              </a:rPr>
              <a:t> 正会員の定義</a:t>
            </a:r>
            <a:endParaRPr kumimoji="1" lang="en-US" altLang="ja-JP" b="1" dirty="0">
              <a:latin typeface="+mn-ea"/>
            </a:endParaRPr>
          </a:p>
        </p:txBody>
      </p:sp>
      <p:graphicFrame>
        <p:nvGraphicFramePr>
          <p:cNvPr id="4" name="表 3">
            <a:extLst>
              <a:ext uri="{FF2B5EF4-FFF2-40B4-BE49-F238E27FC236}">
                <a16:creationId xmlns:a16="http://schemas.microsoft.com/office/drawing/2014/main" id="{ACE1A6CE-0221-D9F4-7727-65148DACB768}"/>
              </a:ext>
            </a:extLst>
          </p:cNvPr>
          <p:cNvGraphicFramePr>
            <a:graphicFrameLocks noGrp="1"/>
          </p:cNvGraphicFramePr>
          <p:nvPr>
            <p:extLst>
              <p:ext uri="{D42A27DB-BD31-4B8C-83A1-F6EECF244321}">
                <p14:modId xmlns:p14="http://schemas.microsoft.com/office/powerpoint/2010/main" val="3783232815"/>
              </p:ext>
            </p:extLst>
          </p:nvPr>
        </p:nvGraphicFramePr>
        <p:xfrm>
          <a:off x="263785" y="942602"/>
          <a:ext cx="8616430" cy="4287520"/>
        </p:xfrm>
        <a:graphic>
          <a:graphicData uri="http://schemas.openxmlformats.org/drawingml/2006/table">
            <a:tbl>
              <a:tblPr firstRow="1" bandRow="1">
                <a:tableStyleId>{5C22544A-7EE6-4342-B048-85BDC9FD1C3A}</a:tableStyleId>
              </a:tblPr>
              <a:tblGrid>
                <a:gridCol w="8616430">
                  <a:extLst>
                    <a:ext uri="{9D8B030D-6E8A-4147-A177-3AD203B41FA5}">
                      <a16:colId xmlns:a16="http://schemas.microsoft.com/office/drawing/2014/main" val="36045231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Ａ：「県（都・道・府）内に</a:t>
                      </a:r>
                      <a:r>
                        <a:rPr kumimoji="0" lang="ja-JP" altLang="en-US" sz="1600" b="1" i="0" u="sng" strike="noStrike" kern="1200" cap="none" spc="0" normalizeH="0" baseline="0" noProof="0" dirty="0">
                          <a:ln>
                            <a:noFill/>
                          </a:ln>
                          <a:solidFill>
                            <a:srgbClr val="0070C0"/>
                          </a:solidFill>
                          <a:effectLst/>
                          <a:uLnTx/>
                          <a:uFillTx/>
                          <a:latin typeface="+mn-lt"/>
                          <a:ea typeface="+mn-ea"/>
                          <a:cs typeface="+mn-cs"/>
                        </a:rPr>
                        <a:t>居住または勤務場所</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を有する</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で、</a:t>
                      </a:r>
                      <a:r>
                        <a:rPr kumimoji="0" lang="ja-JP" altLang="en-US" sz="1600" b="1" i="0" u="sng" strike="noStrike" kern="1200" cap="none" spc="0" normalizeH="0" baseline="0" noProof="0" dirty="0">
                          <a:ln>
                            <a:noFill/>
                          </a:ln>
                          <a:solidFill>
                            <a:schemeClr val="accent6">
                              <a:lumMod val="75000"/>
                            </a:schemeClr>
                          </a:solidFill>
                          <a:effectLst/>
                          <a:uLnTx/>
                          <a:uFillTx/>
                          <a:latin typeface="+mn-lt"/>
                          <a:ea typeface="+mn-ea"/>
                          <a:cs typeface="+mn-cs"/>
                        </a:rPr>
                        <a:t>本会の目的に賛同</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して</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入会したもの」</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北海道、青森、宮城、秋田、山形、福島、茨城、栃木、群馬、埼玉、　　</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千葉、東京、長野、三重、石川、京都、鳥取、岡山、徳島、香川、愛媛、福岡、長崎、</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熊本、宮崎、鹿児島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２６都道府県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71023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Ｂ：「建築士法第</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5</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条により免許を受けた</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岩手、神奈川、新潟、静岡、愛知、</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富山、滋賀、大阪、奈良、和歌山、広島、山口、大分、沖縄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１４府県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9333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Ｃ：「</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及び</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建築士登録の資格ある者</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山梨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7359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Ｄ：「県内に</a:t>
                      </a:r>
                      <a:r>
                        <a:rPr kumimoji="0" lang="ja-JP" altLang="en-US" sz="1600" b="1" i="0" u="sng" strike="noStrike" kern="1200" cap="none" spc="0" normalizeH="0" baseline="0" noProof="0" dirty="0">
                          <a:ln>
                            <a:noFill/>
                          </a:ln>
                          <a:solidFill>
                            <a:schemeClr val="accent5">
                              <a:lumMod val="75000"/>
                            </a:schemeClr>
                          </a:solidFill>
                          <a:effectLst/>
                          <a:uLnTx/>
                          <a:uFillTx/>
                          <a:latin typeface="+mn-lt"/>
                          <a:ea typeface="+mn-ea"/>
                          <a:cs typeface="+mn-cs"/>
                        </a:rPr>
                        <a:t>居住し、又は勤務</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する建築士法第</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5</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条により</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免許</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を受けた者」</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岐阜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6435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Ｅ：「建築士法第５条の免許を受けた</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で当法人の</a:t>
                      </a:r>
                      <a:r>
                        <a:rPr kumimoji="0" lang="ja-JP" altLang="en-US" sz="1600" b="1" i="0" u="sng" strike="noStrike" kern="1200" cap="none" spc="0" normalizeH="0" baseline="0" noProof="0" dirty="0">
                          <a:ln>
                            <a:noFill/>
                          </a:ln>
                          <a:solidFill>
                            <a:schemeClr val="accent6">
                              <a:lumMod val="75000"/>
                            </a:schemeClr>
                          </a:solidFill>
                          <a:effectLst/>
                          <a:uLnTx/>
                          <a:uFillTx/>
                          <a:latin typeface="+mn-lt"/>
                          <a:ea typeface="+mn-ea"/>
                          <a:cs typeface="+mn-cs"/>
                        </a:rPr>
                        <a:t>目的に賛同</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して入会した個人」</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福井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7227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Ｆ：「建築士法第</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5</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条の免許を受けた</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建築士</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で県内に</a:t>
                      </a:r>
                      <a:r>
                        <a:rPr kumimoji="0" lang="ja-JP" altLang="en-US" sz="1600" b="1" i="0" u="sng" strike="noStrike" kern="1200" cap="none" spc="0" normalizeH="0" baseline="0" noProof="0" dirty="0">
                          <a:ln>
                            <a:noFill/>
                          </a:ln>
                          <a:solidFill>
                            <a:schemeClr val="accent5">
                              <a:lumMod val="75000"/>
                            </a:schemeClr>
                          </a:solidFill>
                          <a:effectLst/>
                          <a:uLnTx/>
                          <a:uFillTx/>
                          <a:latin typeface="+mn-lt"/>
                          <a:ea typeface="+mn-ea"/>
                          <a:cs typeface="+mn-cs"/>
                        </a:rPr>
                        <a:t>住所又は勤務場所</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を有するもの」</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a:t>
                      </a:r>
                      <a:endParaRPr kumimoji="0"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兵庫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77842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Ｇ：「本会の</a:t>
                      </a:r>
                      <a:r>
                        <a:rPr kumimoji="0" lang="ja-JP" altLang="en-US" sz="1600" b="1" i="0" u="sng" strike="noStrike" kern="1200" cap="none" spc="0" normalizeH="0" baseline="0" noProof="0" dirty="0">
                          <a:ln>
                            <a:noFill/>
                          </a:ln>
                          <a:solidFill>
                            <a:schemeClr val="accent6">
                              <a:lumMod val="75000"/>
                            </a:schemeClr>
                          </a:solidFill>
                          <a:effectLst/>
                          <a:uLnTx/>
                          <a:uFillTx/>
                          <a:latin typeface="+mn-lt"/>
                          <a:ea typeface="+mn-ea"/>
                          <a:cs typeface="+mn-cs"/>
                        </a:rPr>
                        <a:t>事業に賛同</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して入会した建築士の</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資格を有する者</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島根、高知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２県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6187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n-lt"/>
                          <a:ea typeface="+mn-ea"/>
                          <a:cs typeface="+mn-cs"/>
                        </a:rPr>
                        <a:t>Ｈ：「木造、二級、一級の</a:t>
                      </a:r>
                      <a:r>
                        <a:rPr kumimoji="0" lang="ja-JP" altLang="en-US" sz="1600" b="1" i="0" u="sng" strike="noStrike" kern="1200" cap="none" spc="0" normalizeH="0" baseline="0" noProof="0" dirty="0">
                          <a:ln>
                            <a:noFill/>
                          </a:ln>
                          <a:solidFill>
                            <a:srgbClr val="C00000"/>
                          </a:solidFill>
                          <a:effectLst/>
                          <a:uLnTx/>
                          <a:uFillTx/>
                          <a:latin typeface="+mn-lt"/>
                          <a:ea typeface="+mn-ea"/>
                          <a:cs typeface="+mn-cs"/>
                        </a:rPr>
                        <a:t>有資格者</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県外在住でも可」</a:t>
                      </a:r>
                      <a:r>
                        <a:rPr kumimoji="0"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佐賀　　　　　　　　　　   </a:t>
                      </a:r>
                      <a:r>
                        <a:rPr kumimoji="0" lang="ja-JP" altLang="en-US" sz="1600" b="1" i="0" u="none" strike="noStrike" kern="1200" cap="none" spc="0" normalizeH="0" baseline="0" noProof="0" dirty="0">
                          <a:ln>
                            <a:noFill/>
                          </a:ln>
                          <a:solidFill>
                            <a:prstClr val="black"/>
                          </a:solidFill>
                          <a:effectLst/>
                          <a:uLnTx/>
                          <a:uFillTx/>
                          <a:latin typeface="+mn-lt"/>
                          <a:ea typeface="+mn-ea"/>
                          <a:cs typeface="+mn-cs"/>
                        </a:rPr>
                        <a:t>１県</a:t>
                      </a:r>
                      <a:endParaRPr kumimoji="0" lang="en-US" altLang="ja-JP" sz="16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451094"/>
                  </a:ext>
                </a:extLst>
              </a:tr>
            </a:tbl>
          </a:graphicData>
        </a:graphic>
      </p:graphicFrame>
    </p:spTree>
    <p:extLst>
      <p:ext uri="{BB962C8B-B14F-4D97-AF65-F5344CB8AC3E}">
        <p14:creationId xmlns:p14="http://schemas.microsoft.com/office/powerpoint/2010/main" val="69516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A508C9C-7147-C587-FD44-FC590FB90F15}"/>
              </a:ext>
            </a:extLst>
          </p:cNvPr>
          <p:cNvSpPr txBox="1"/>
          <p:nvPr/>
        </p:nvSpPr>
        <p:spPr>
          <a:xfrm>
            <a:off x="143868" y="592598"/>
            <a:ext cx="3530134" cy="369332"/>
          </a:xfrm>
          <a:prstGeom prst="rect">
            <a:avLst/>
          </a:prstGeom>
          <a:noFill/>
        </p:spPr>
        <p:txBody>
          <a:bodyPr wrap="none" rtlCol="0">
            <a:spAutoFit/>
          </a:bodyPr>
          <a:lstStyle/>
          <a:p>
            <a:r>
              <a:rPr kumimoji="1" lang="ja-JP" altLang="en-US" b="1" dirty="0">
                <a:latin typeface="+mn-ea"/>
              </a:rPr>
              <a:t>９</a:t>
            </a:r>
            <a:r>
              <a:rPr kumimoji="1" lang="en-US" altLang="ja-JP" b="1" dirty="0">
                <a:latin typeface="+mn-ea"/>
              </a:rPr>
              <a:t>.</a:t>
            </a:r>
            <a:r>
              <a:rPr kumimoji="1" lang="ja-JP" altLang="en-US" b="1" dirty="0">
                <a:latin typeface="+mn-ea"/>
              </a:rPr>
              <a:t> 正会員の会費（親会費）年額</a:t>
            </a:r>
            <a:endParaRPr kumimoji="1" lang="en-US" altLang="ja-JP" b="1" dirty="0">
              <a:latin typeface="+mn-ea"/>
            </a:endParaRPr>
          </a:p>
        </p:txBody>
      </p:sp>
      <p:sp>
        <p:nvSpPr>
          <p:cNvPr id="5" name="テキスト ボックス 4">
            <a:extLst>
              <a:ext uri="{FF2B5EF4-FFF2-40B4-BE49-F238E27FC236}">
                <a16:creationId xmlns:a16="http://schemas.microsoft.com/office/drawing/2014/main" id="{B301E9EB-A2C3-920D-DC55-7A2105F75E00}"/>
              </a:ext>
            </a:extLst>
          </p:cNvPr>
          <p:cNvSpPr txBox="1"/>
          <p:nvPr/>
        </p:nvSpPr>
        <p:spPr>
          <a:xfrm>
            <a:off x="235799" y="3460386"/>
            <a:ext cx="2196435" cy="369332"/>
          </a:xfrm>
          <a:prstGeom prst="rect">
            <a:avLst/>
          </a:prstGeom>
          <a:noFill/>
        </p:spPr>
        <p:txBody>
          <a:bodyPr wrap="none" rtlCol="0">
            <a:spAutoFit/>
          </a:bodyPr>
          <a:lstStyle/>
          <a:p>
            <a:r>
              <a:rPr lang="en-US" altLang="ja-JP" b="1" dirty="0">
                <a:latin typeface="+mn-ea"/>
              </a:rPr>
              <a:t>10</a:t>
            </a:r>
            <a:r>
              <a:rPr kumimoji="1" lang="en-US" altLang="ja-JP" b="1" dirty="0">
                <a:latin typeface="+mn-ea"/>
              </a:rPr>
              <a:t>.</a:t>
            </a:r>
            <a:r>
              <a:rPr kumimoji="1" lang="ja-JP" altLang="en-US" b="1" dirty="0">
                <a:latin typeface="+mn-ea"/>
              </a:rPr>
              <a:t> 正会員の入会金</a:t>
            </a:r>
            <a:endParaRPr kumimoji="1" lang="en-US" altLang="ja-JP" b="1" dirty="0">
              <a:latin typeface="+mn-ea"/>
            </a:endParaRPr>
          </a:p>
        </p:txBody>
      </p:sp>
      <p:sp>
        <p:nvSpPr>
          <p:cNvPr id="8" name="テキスト ボックス 7">
            <a:extLst>
              <a:ext uri="{FF2B5EF4-FFF2-40B4-BE49-F238E27FC236}">
                <a16:creationId xmlns:a16="http://schemas.microsoft.com/office/drawing/2014/main" id="{00FF9C72-E203-34B1-3476-6A599E764810}"/>
              </a:ext>
            </a:extLst>
          </p:cNvPr>
          <p:cNvSpPr txBox="1"/>
          <p:nvPr/>
        </p:nvSpPr>
        <p:spPr>
          <a:xfrm>
            <a:off x="4585065" y="592598"/>
            <a:ext cx="3581430" cy="369332"/>
          </a:xfrm>
          <a:prstGeom prst="rect">
            <a:avLst/>
          </a:prstGeom>
          <a:noFill/>
        </p:spPr>
        <p:txBody>
          <a:bodyPr wrap="none" rtlCol="0">
            <a:spAutoFit/>
          </a:bodyPr>
          <a:lstStyle/>
          <a:p>
            <a:r>
              <a:rPr kumimoji="1" lang="en-US" altLang="ja-JP" b="1" dirty="0">
                <a:latin typeface="+mn-ea"/>
              </a:rPr>
              <a:t>11.</a:t>
            </a:r>
            <a:r>
              <a:rPr kumimoji="1" lang="ja-JP" altLang="en-US" b="1" dirty="0">
                <a:latin typeface="+mn-ea"/>
              </a:rPr>
              <a:t> 準会員の会費（親会費）年額</a:t>
            </a:r>
            <a:endParaRPr kumimoji="1" lang="en-US" altLang="ja-JP" b="1" dirty="0">
              <a:latin typeface="+mn-ea"/>
            </a:endParaRPr>
          </a:p>
        </p:txBody>
      </p:sp>
      <p:sp>
        <p:nvSpPr>
          <p:cNvPr id="11" name="テキスト ボックス 10">
            <a:extLst>
              <a:ext uri="{FF2B5EF4-FFF2-40B4-BE49-F238E27FC236}">
                <a16:creationId xmlns:a16="http://schemas.microsoft.com/office/drawing/2014/main" id="{B8FC1C86-CE12-C9BA-04E3-C63EDB9B4AE2}"/>
              </a:ext>
            </a:extLst>
          </p:cNvPr>
          <p:cNvSpPr txBox="1"/>
          <p:nvPr/>
        </p:nvSpPr>
        <p:spPr>
          <a:xfrm>
            <a:off x="4585065" y="3429608"/>
            <a:ext cx="2196435" cy="369332"/>
          </a:xfrm>
          <a:prstGeom prst="rect">
            <a:avLst/>
          </a:prstGeom>
          <a:noFill/>
        </p:spPr>
        <p:txBody>
          <a:bodyPr wrap="none" rtlCol="0">
            <a:spAutoFit/>
          </a:bodyPr>
          <a:lstStyle/>
          <a:p>
            <a:r>
              <a:rPr lang="en-US" altLang="ja-JP" b="1" dirty="0">
                <a:latin typeface="+mn-ea"/>
              </a:rPr>
              <a:t>12</a:t>
            </a:r>
            <a:r>
              <a:rPr kumimoji="1" lang="en-US" altLang="ja-JP" b="1" dirty="0">
                <a:latin typeface="+mn-ea"/>
              </a:rPr>
              <a:t>.</a:t>
            </a:r>
            <a:r>
              <a:rPr kumimoji="1" lang="ja-JP" altLang="en-US" b="1" dirty="0">
                <a:latin typeface="+mn-ea"/>
              </a:rPr>
              <a:t> 準会員の入会金</a:t>
            </a:r>
            <a:endParaRPr kumimoji="1" lang="en-US" altLang="ja-JP" b="1" dirty="0">
              <a:latin typeface="+mn-ea"/>
            </a:endParaRPr>
          </a:p>
        </p:txBody>
      </p:sp>
      <p:graphicFrame>
        <p:nvGraphicFramePr>
          <p:cNvPr id="14" name="表 13">
            <a:extLst>
              <a:ext uri="{FF2B5EF4-FFF2-40B4-BE49-F238E27FC236}">
                <a16:creationId xmlns:a16="http://schemas.microsoft.com/office/drawing/2014/main" id="{BBA9B2E7-3399-9AC7-4774-0FA7B92F2E27}"/>
              </a:ext>
            </a:extLst>
          </p:cNvPr>
          <p:cNvGraphicFramePr>
            <a:graphicFrameLocks noGrp="1"/>
          </p:cNvGraphicFramePr>
          <p:nvPr>
            <p:extLst>
              <p:ext uri="{D42A27DB-BD31-4B8C-83A1-F6EECF244321}">
                <p14:modId xmlns:p14="http://schemas.microsoft.com/office/powerpoint/2010/main" val="3916469938"/>
              </p:ext>
            </p:extLst>
          </p:nvPr>
        </p:nvGraphicFramePr>
        <p:xfrm>
          <a:off x="269355" y="1054263"/>
          <a:ext cx="2104332" cy="1554480"/>
        </p:xfrm>
        <a:graphic>
          <a:graphicData uri="http://schemas.openxmlformats.org/drawingml/2006/table">
            <a:tbl>
              <a:tblPr firstRow="1" bandRow="1">
                <a:tableStyleId>{5C22544A-7EE6-4342-B048-85BDC9FD1C3A}</a:tableStyleId>
              </a:tblPr>
              <a:tblGrid>
                <a:gridCol w="552152">
                  <a:extLst>
                    <a:ext uri="{9D8B030D-6E8A-4147-A177-3AD203B41FA5}">
                      <a16:colId xmlns:a16="http://schemas.microsoft.com/office/drawing/2014/main" val="1407852186"/>
                    </a:ext>
                  </a:extLst>
                </a:gridCol>
                <a:gridCol w="763615">
                  <a:extLst>
                    <a:ext uri="{9D8B030D-6E8A-4147-A177-3AD203B41FA5}">
                      <a16:colId xmlns:a16="http://schemas.microsoft.com/office/drawing/2014/main" val="1926231001"/>
                    </a:ext>
                  </a:extLst>
                </a:gridCol>
                <a:gridCol w="788565">
                  <a:extLst>
                    <a:ext uri="{9D8B030D-6E8A-4147-A177-3AD203B41FA5}">
                      <a16:colId xmlns:a16="http://schemas.microsoft.com/office/drawing/2014/main" val="3494616888"/>
                    </a:ext>
                  </a:extLst>
                </a:gridCol>
              </a:tblGrid>
              <a:tr h="310896">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福島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7,000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310896">
                <a:tc>
                  <a:txBody>
                    <a:bodyPr/>
                    <a:lstStyle/>
                    <a:p>
                      <a:r>
                        <a:rPr kumimoji="1" lang="en-US" altLang="ja-JP" sz="1400" b="0" dirty="0">
                          <a:solidFill>
                            <a:schemeClr val="tx1"/>
                          </a:solidFill>
                          <a:latin typeface="+mn-ea"/>
                          <a:ea typeface="+mn-ea"/>
                        </a:rPr>
                        <a:t>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徳島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8,000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310896">
                <a:tc>
                  <a:txBody>
                    <a:bodyPr/>
                    <a:lstStyle/>
                    <a:p>
                      <a:r>
                        <a:rPr kumimoji="1" lang="en-US" altLang="ja-JP" sz="1400" b="0" dirty="0">
                          <a:solidFill>
                            <a:schemeClr val="tx1"/>
                          </a:solidFill>
                          <a:latin typeface="+mn-ea"/>
                          <a:ea typeface="+mn-ea"/>
                        </a:rPr>
                        <a:t>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山形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9,000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310896">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大分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9,600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310896">
                <a:tc>
                  <a:txBody>
                    <a:bodyPr/>
                    <a:lstStyle/>
                    <a:p>
                      <a:r>
                        <a:rPr kumimoji="1" lang="en-US" altLang="ja-JP" sz="1400" b="0" dirty="0">
                          <a:solidFill>
                            <a:schemeClr val="tx1"/>
                          </a:solidFill>
                          <a:latin typeface="+mn-ea"/>
                          <a:ea typeface="+mn-ea"/>
                        </a:rPr>
                        <a:t>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島根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10,200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5" name="表 14">
            <a:extLst>
              <a:ext uri="{FF2B5EF4-FFF2-40B4-BE49-F238E27FC236}">
                <a16:creationId xmlns:a16="http://schemas.microsoft.com/office/drawing/2014/main" id="{80B6C5C3-2517-5845-9BD5-ACF308B9CF39}"/>
              </a:ext>
            </a:extLst>
          </p:cNvPr>
          <p:cNvGraphicFramePr>
            <a:graphicFrameLocks noGrp="1"/>
          </p:cNvGraphicFramePr>
          <p:nvPr>
            <p:extLst>
              <p:ext uri="{D42A27DB-BD31-4B8C-83A1-F6EECF244321}">
                <p14:modId xmlns:p14="http://schemas.microsoft.com/office/powerpoint/2010/main" val="3861312768"/>
              </p:ext>
            </p:extLst>
          </p:nvPr>
        </p:nvGraphicFramePr>
        <p:xfrm>
          <a:off x="2459279" y="1060555"/>
          <a:ext cx="2104332" cy="1554480"/>
        </p:xfrm>
        <a:graphic>
          <a:graphicData uri="http://schemas.openxmlformats.org/drawingml/2006/table">
            <a:tbl>
              <a:tblPr firstRow="1" bandRow="1">
                <a:tableStyleId>{5C22544A-7EE6-4342-B048-85BDC9FD1C3A}</a:tableStyleId>
              </a:tblPr>
              <a:tblGrid>
                <a:gridCol w="622352">
                  <a:extLst>
                    <a:ext uri="{9D8B030D-6E8A-4147-A177-3AD203B41FA5}">
                      <a16:colId xmlns:a16="http://schemas.microsoft.com/office/drawing/2014/main" val="1407852186"/>
                    </a:ext>
                  </a:extLst>
                </a:gridCol>
                <a:gridCol w="738231">
                  <a:extLst>
                    <a:ext uri="{9D8B030D-6E8A-4147-A177-3AD203B41FA5}">
                      <a16:colId xmlns:a16="http://schemas.microsoft.com/office/drawing/2014/main" val="1926231001"/>
                    </a:ext>
                  </a:extLst>
                </a:gridCol>
                <a:gridCol w="743749">
                  <a:extLst>
                    <a:ext uri="{9D8B030D-6E8A-4147-A177-3AD203B41FA5}">
                      <a16:colId xmlns:a16="http://schemas.microsoft.com/office/drawing/2014/main" val="3494616888"/>
                    </a:ext>
                  </a:extLst>
                </a:gridCol>
              </a:tblGrid>
              <a:tr h="606906">
                <a:tc>
                  <a:txBody>
                    <a:bodyPr/>
                    <a:lstStyle/>
                    <a:p>
                      <a:r>
                        <a:rPr kumimoji="1" lang="en-US" altLang="ja-JP" sz="1400" b="0" dirty="0">
                          <a:solidFill>
                            <a:schemeClr val="tx1"/>
                          </a:solidFill>
                          <a:latin typeface="+mn-ea"/>
                          <a:ea typeface="+mn-ea"/>
                        </a:rPr>
                        <a:t>42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栃木</a:t>
                      </a:r>
                    </a:p>
                    <a:p>
                      <a:r>
                        <a:rPr kumimoji="1" lang="ja-JP" altLang="en-US" sz="1400" b="1" dirty="0">
                          <a:solidFill>
                            <a:schemeClr val="tx1"/>
                          </a:solidFill>
                          <a:latin typeface="+mn-ea"/>
                          <a:ea typeface="+mn-ea"/>
                        </a:rPr>
                        <a:t>神奈川</a:t>
                      </a:r>
                    </a:p>
                    <a:p>
                      <a:r>
                        <a:rPr kumimoji="1" lang="ja-JP" altLang="en-US" sz="1400" b="1" dirty="0">
                          <a:solidFill>
                            <a:schemeClr val="tx1"/>
                          </a:solidFill>
                          <a:latin typeface="+mn-ea"/>
                          <a:ea typeface="+mn-ea"/>
                        </a:rPr>
                        <a:t>三重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20,000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404604">
                <a:tc>
                  <a:txBody>
                    <a:bodyPr/>
                    <a:lstStyle/>
                    <a:p>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宮城</a:t>
                      </a:r>
                    </a:p>
                    <a:p>
                      <a:r>
                        <a:rPr kumimoji="1" lang="ja-JP" altLang="en-US" sz="1400" b="1" dirty="0">
                          <a:solidFill>
                            <a:schemeClr val="tx1"/>
                          </a:solidFill>
                          <a:latin typeface="+mn-ea"/>
                          <a:ea typeface="+mn-ea"/>
                        </a:rPr>
                        <a:t>長野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24,000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30,000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16" name="表 15">
            <a:extLst>
              <a:ext uri="{FF2B5EF4-FFF2-40B4-BE49-F238E27FC236}">
                <a16:creationId xmlns:a16="http://schemas.microsoft.com/office/drawing/2014/main" id="{9C9762CE-5B42-4B68-FB23-D7B6161C4670}"/>
              </a:ext>
            </a:extLst>
          </p:cNvPr>
          <p:cNvGraphicFramePr>
            <a:graphicFrameLocks noGrp="1"/>
          </p:cNvGraphicFramePr>
          <p:nvPr>
            <p:extLst>
              <p:ext uri="{D42A27DB-BD31-4B8C-83A1-F6EECF244321}">
                <p14:modId xmlns:p14="http://schemas.microsoft.com/office/powerpoint/2010/main" val="1475980897"/>
              </p:ext>
            </p:extLst>
          </p:nvPr>
        </p:nvGraphicFramePr>
        <p:xfrm>
          <a:off x="2470004" y="2729765"/>
          <a:ext cx="2101996" cy="304800"/>
        </p:xfrm>
        <a:graphic>
          <a:graphicData uri="http://schemas.openxmlformats.org/drawingml/2006/table">
            <a:tbl>
              <a:tblPr firstRow="1" bandRow="1">
                <a:tableStyleId>{5C22544A-7EE6-4342-B048-85BDC9FD1C3A}</a:tableStyleId>
              </a:tblPr>
              <a:tblGrid>
                <a:gridCol w="1313481">
                  <a:extLst>
                    <a:ext uri="{9D8B030D-6E8A-4147-A177-3AD203B41FA5}">
                      <a16:colId xmlns:a16="http://schemas.microsoft.com/office/drawing/2014/main" val="1926231001"/>
                    </a:ext>
                  </a:extLst>
                </a:gridCol>
                <a:gridCol w="788515">
                  <a:extLst>
                    <a:ext uri="{9D8B030D-6E8A-4147-A177-3AD203B41FA5}">
                      <a16:colId xmlns:a16="http://schemas.microsoft.com/office/drawing/2014/main" val="3494616888"/>
                    </a:ext>
                  </a:extLst>
                </a:gridCol>
              </a:tblGrid>
              <a:tr h="202302">
                <a:tc>
                  <a:txBody>
                    <a:bodyPr/>
                    <a:lstStyle/>
                    <a:p>
                      <a:r>
                        <a:rPr kumimoji="1" lang="ja-JP" altLang="en-US" sz="1400" b="1" dirty="0">
                          <a:solidFill>
                            <a:schemeClr val="tx1"/>
                          </a:solidFill>
                          <a:latin typeface="+mn-ea"/>
                          <a:ea typeface="+mn-ea"/>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15,355</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19" name="表 18">
            <a:extLst>
              <a:ext uri="{FF2B5EF4-FFF2-40B4-BE49-F238E27FC236}">
                <a16:creationId xmlns:a16="http://schemas.microsoft.com/office/drawing/2014/main" id="{34573EB9-0249-E6EA-2C42-EE1CFB73E4CD}"/>
              </a:ext>
            </a:extLst>
          </p:cNvPr>
          <p:cNvGraphicFramePr>
            <a:graphicFrameLocks noGrp="1"/>
          </p:cNvGraphicFramePr>
          <p:nvPr>
            <p:extLst>
              <p:ext uri="{D42A27DB-BD31-4B8C-83A1-F6EECF244321}">
                <p14:modId xmlns:p14="http://schemas.microsoft.com/office/powerpoint/2010/main" val="3788249049"/>
              </p:ext>
            </p:extLst>
          </p:nvPr>
        </p:nvGraphicFramePr>
        <p:xfrm>
          <a:off x="2457705" y="5838682"/>
          <a:ext cx="2114295" cy="304800"/>
        </p:xfrm>
        <a:graphic>
          <a:graphicData uri="http://schemas.openxmlformats.org/drawingml/2006/table">
            <a:tbl>
              <a:tblPr firstRow="1" bandRow="1">
                <a:tableStyleId>{5C22544A-7EE6-4342-B048-85BDC9FD1C3A}</a:tableStyleId>
              </a:tblPr>
              <a:tblGrid>
                <a:gridCol w="1409620">
                  <a:extLst>
                    <a:ext uri="{9D8B030D-6E8A-4147-A177-3AD203B41FA5}">
                      <a16:colId xmlns:a16="http://schemas.microsoft.com/office/drawing/2014/main" val="1926231001"/>
                    </a:ext>
                  </a:extLst>
                </a:gridCol>
                <a:gridCol w="704675">
                  <a:extLst>
                    <a:ext uri="{9D8B030D-6E8A-4147-A177-3AD203B41FA5}">
                      <a16:colId xmlns:a16="http://schemas.microsoft.com/office/drawing/2014/main" val="3494616888"/>
                    </a:ext>
                  </a:extLst>
                </a:gridCol>
              </a:tblGrid>
              <a:tr h="202302">
                <a:tc>
                  <a:txBody>
                    <a:bodyPr/>
                    <a:lstStyle/>
                    <a:p>
                      <a:r>
                        <a:rPr kumimoji="1" lang="ja-JP" altLang="en-US" sz="1400" b="1" dirty="0">
                          <a:solidFill>
                            <a:schemeClr val="tx1"/>
                          </a:solidFill>
                          <a:latin typeface="+mn-ea"/>
                          <a:ea typeface="+mn-ea"/>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2,309</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20" name="表 19">
            <a:extLst>
              <a:ext uri="{FF2B5EF4-FFF2-40B4-BE49-F238E27FC236}">
                <a16:creationId xmlns:a16="http://schemas.microsoft.com/office/drawing/2014/main" id="{627A1749-B81B-2FBF-8754-962D80BBD42E}"/>
              </a:ext>
            </a:extLst>
          </p:cNvPr>
          <p:cNvGraphicFramePr>
            <a:graphicFrameLocks noGrp="1"/>
          </p:cNvGraphicFramePr>
          <p:nvPr>
            <p:extLst>
              <p:ext uri="{D42A27DB-BD31-4B8C-83A1-F6EECF244321}">
                <p14:modId xmlns:p14="http://schemas.microsoft.com/office/powerpoint/2010/main" val="3636454802"/>
              </p:ext>
            </p:extLst>
          </p:nvPr>
        </p:nvGraphicFramePr>
        <p:xfrm>
          <a:off x="134688" y="3829718"/>
          <a:ext cx="2233038" cy="2316480"/>
        </p:xfrm>
        <a:graphic>
          <a:graphicData uri="http://schemas.openxmlformats.org/drawingml/2006/table">
            <a:tbl>
              <a:tblPr firstRow="1" bandRow="1">
                <a:tableStyleId>{5C22544A-7EE6-4342-B048-85BDC9FD1C3A}</a:tableStyleId>
              </a:tblPr>
              <a:tblGrid>
                <a:gridCol w="473902">
                  <a:extLst>
                    <a:ext uri="{9D8B030D-6E8A-4147-A177-3AD203B41FA5}">
                      <a16:colId xmlns:a16="http://schemas.microsoft.com/office/drawing/2014/main" val="1407852186"/>
                    </a:ext>
                  </a:extLst>
                </a:gridCol>
                <a:gridCol w="1079628">
                  <a:extLst>
                    <a:ext uri="{9D8B030D-6E8A-4147-A177-3AD203B41FA5}">
                      <a16:colId xmlns:a16="http://schemas.microsoft.com/office/drawing/2014/main" val="1926231001"/>
                    </a:ext>
                  </a:extLst>
                </a:gridCol>
                <a:gridCol w="679508">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北海道</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鳥取</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山口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青森、岩手</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福島、栃木</a:t>
                      </a:r>
                      <a:endParaRPr kumimoji="1" lang="en-US" altLang="ja-JP" sz="1400" b="1" dirty="0">
                        <a:solidFill>
                          <a:schemeClr val="tx1"/>
                        </a:solidFill>
                        <a:latin typeface="+mn-ea"/>
                        <a:ea typeface="+mn-ea"/>
                      </a:endParaRPr>
                    </a:p>
                    <a:p>
                      <a:r>
                        <a:rPr lang="ja-JP" altLang="en-US" sz="1400" b="1" dirty="0"/>
                        <a:t>群馬、和歌山、福岡、長崎、大分鹿児島</a:t>
                      </a:r>
                      <a:endParaRPr lang="en-US" altLang="ja-JP" sz="1400" b="1" dirty="0"/>
                    </a:p>
                    <a:p>
                      <a:endParaRPr kumimoji="1" lang="ja-JP" altLang="en-US" sz="1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bl>
          </a:graphicData>
        </a:graphic>
      </p:graphicFrame>
      <p:graphicFrame>
        <p:nvGraphicFramePr>
          <p:cNvPr id="23" name="表 22">
            <a:extLst>
              <a:ext uri="{FF2B5EF4-FFF2-40B4-BE49-F238E27FC236}">
                <a16:creationId xmlns:a16="http://schemas.microsoft.com/office/drawing/2014/main" id="{FFC7AC47-79C2-3E0C-4BDA-887E3E6AB863}"/>
              </a:ext>
            </a:extLst>
          </p:cNvPr>
          <p:cNvGraphicFramePr>
            <a:graphicFrameLocks noGrp="1"/>
          </p:cNvGraphicFramePr>
          <p:nvPr>
            <p:extLst>
              <p:ext uri="{D42A27DB-BD31-4B8C-83A1-F6EECF244321}">
                <p14:modId xmlns:p14="http://schemas.microsoft.com/office/powerpoint/2010/main" val="2538557562"/>
              </p:ext>
            </p:extLst>
          </p:nvPr>
        </p:nvGraphicFramePr>
        <p:xfrm>
          <a:off x="2468361" y="3817004"/>
          <a:ext cx="2104332" cy="1341120"/>
        </p:xfrm>
        <a:graphic>
          <a:graphicData uri="http://schemas.openxmlformats.org/drawingml/2006/table">
            <a:tbl>
              <a:tblPr firstRow="1" bandRow="1">
                <a:tableStyleId>{5C22544A-7EE6-4342-B048-85BDC9FD1C3A}</a:tableStyleId>
              </a:tblPr>
              <a:tblGrid>
                <a:gridCol w="622352">
                  <a:extLst>
                    <a:ext uri="{9D8B030D-6E8A-4147-A177-3AD203B41FA5}">
                      <a16:colId xmlns:a16="http://schemas.microsoft.com/office/drawing/2014/main" val="1407852186"/>
                    </a:ext>
                  </a:extLst>
                </a:gridCol>
                <a:gridCol w="738231">
                  <a:extLst>
                    <a:ext uri="{9D8B030D-6E8A-4147-A177-3AD203B41FA5}">
                      <a16:colId xmlns:a16="http://schemas.microsoft.com/office/drawing/2014/main" val="1926231001"/>
                    </a:ext>
                  </a:extLst>
                </a:gridCol>
                <a:gridCol w="743749">
                  <a:extLst>
                    <a:ext uri="{9D8B030D-6E8A-4147-A177-3AD203B41FA5}">
                      <a16:colId xmlns:a16="http://schemas.microsoft.com/office/drawing/2014/main" val="3494616888"/>
                    </a:ext>
                  </a:extLst>
                </a:gridCol>
              </a:tblGrid>
              <a:tr h="606906">
                <a:tc>
                  <a:txBody>
                    <a:bodyPr/>
                    <a:lstStyle/>
                    <a:p>
                      <a:r>
                        <a:rPr kumimoji="1" lang="en-US" altLang="ja-JP" sz="1400" b="0" dirty="0">
                          <a:solidFill>
                            <a:schemeClr val="tx1"/>
                          </a:solidFill>
                          <a:latin typeface="+mn-ea"/>
                          <a:ea typeface="+mn-ea"/>
                        </a:rPr>
                        <a:t>43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愛知</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大阪</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沖縄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4,000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75614">
                <a:tc>
                  <a:txBody>
                    <a:bodyPr/>
                    <a:lstStyle/>
                    <a:p>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香川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5,000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10,000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24" name="表 23">
            <a:extLst>
              <a:ext uri="{FF2B5EF4-FFF2-40B4-BE49-F238E27FC236}">
                <a16:creationId xmlns:a16="http://schemas.microsoft.com/office/drawing/2014/main" id="{E1FAEF99-35F6-7715-274A-63D1637EBF9A}"/>
              </a:ext>
            </a:extLst>
          </p:cNvPr>
          <p:cNvGraphicFramePr>
            <a:graphicFrameLocks noGrp="1"/>
          </p:cNvGraphicFramePr>
          <p:nvPr>
            <p:extLst>
              <p:ext uri="{D42A27DB-BD31-4B8C-83A1-F6EECF244321}">
                <p14:modId xmlns:p14="http://schemas.microsoft.com/office/powerpoint/2010/main" val="3980283472"/>
              </p:ext>
            </p:extLst>
          </p:nvPr>
        </p:nvGraphicFramePr>
        <p:xfrm>
          <a:off x="4685025" y="1054234"/>
          <a:ext cx="1992612" cy="1554480"/>
        </p:xfrm>
        <a:graphic>
          <a:graphicData uri="http://schemas.openxmlformats.org/drawingml/2006/table">
            <a:tbl>
              <a:tblPr firstRow="1" bandRow="1">
                <a:tableStyleId>{5C22544A-7EE6-4342-B048-85BDC9FD1C3A}</a:tableStyleId>
              </a:tblPr>
              <a:tblGrid>
                <a:gridCol w="552152">
                  <a:extLst>
                    <a:ext uri="{9D8B030D-6E8A-4147-A177-3AD203B41FA5}">
                      <a16:colId xmlns:a16="http://schemas.microsoft.com/office/drawing/2014/main" val="1407852186"/>
                    </a:ext>
                  </a:extLst>
                </a:gridCol>
                <a:gridCol w="639814">
                  <a:extLst>
                    <a:ext uri="{9D8B030D-6E8A-4147-A177-3AD203B41FA5}">
                      <a16:colId xmlns:a16="http://schemas.microsoft.com/office/drawing/2014/main" val="1926231001"/>
                    </a:ext>
                  </a:extLst>
                </a:gridCol>
                <a:gridCol w="800646">
                  <a:extLst>
                    <a:ext uri="{9D8B030D-6E8A-4147-A177-3AD203B41FA5}">
                      <a16:colId xmlns:a16="http://schemas.microsoft.com/office/drawing/2014/main" val="3494616888"/>
                    </a:ext>
                  </a:extLst>
                </a:gridCol>
              </a:tblGrid>
              <a:tr h="766068">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岩手</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福島</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静岡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462833">
                <a:tc>
                  <a:txBody>
                    <a:bodyPr/>
                    <a:lstStyle/>
                    <a:p>
                      <a:r>
                        <a:rPr kumimoji="1" lang="en-US" altLang="ja-JP" sz="1400" b="0" dirty="0">
                          <a:solidFill>
                            <a:schemeClr val="tx1"/>
                          </a:solidFill>
                          <a:latin typeface="+mn-ea"/>
                          <a:ea typeface="+mn-ea"/>
                        </a:rPr>
                        <a:t>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長崎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900</a:t>
                      </a:r>
                    </a:p>
                    <a:p>
                      <a:pPr algn="ctr"/>
                      <a:r>
                        <a:rPr kumimoji="1" lang="ja-JP" altLang="en-US" sz="900" b="0" dirty="0">
                          <a:solidFill>
                            <a:schemeClr val="tx1"/>
                          </a:solidFill>
                          <a:latin typeface="+mn-ea"/>
                          <a:ea typeface="+mn-ea"/>
                        </a:rPr>
                        <a:t>（月額？）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325579">
                <a:tc>
                  <a:txBody>
                    <a:bodyPr/>
                    <a:lstStyle/>
                    <a:p>
                      <a:r>
                        <a:rPr kumimoji="1" lang="en-US" altLang="ja-JP" sz="1400" b="0" dirty="0">
                          <a:solidFill>
                            <a:schemeClr val="tx1"/>
                          </a:solidFill>
                          <a:latin typeface="+mn-ea"/>
                          <a:ea typeface="+mn-ea"/>
                        </a:rPr>
                        <a:t>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福井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2,000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bl>
          </a:graphicData>
        </a:graphic>
      </p:graphicFrame>
      <p:graphicFrame>
        <p:nvGraphicFramePr>
          <p:cNvPr id="25" name="表 24">
            <a:extLst>
              <a:ext uri="{FF2B5EF4-FFF2-40B4-BE49-F238E27FC236}">
                <a16:creationId xmlns:a16="http://schemas.microsoft.com/office/drawing/2014/main" id="{CCA6263B-23F9-3BA1-2553-1C4E66ABCB81}"/>
              </a:ext>
            </a:extLst>
          </p:cNvPr>
          <p:cNvGraphicFramePr>
            <a:graphicFrameLocks noGrp="1"/>
          </p:cNvGraphicFramePr>
          <p:nvPr>
            <p:extLst>
              <p:ext uri="{D42A27DB-BD31-4B8C-83A1-F6EECF244321}">
                <p14:modId xmlns:p14="http://schemas.microsoft.com/office/powerpoint/2010/main" val="2998997178"/>
              </p:ext>
            </p:extLst>
          </p:nvPr>
        </p:nvGraphicFramePr>
        <p:xfrm>
          <a:off x="6742957" y="2704749"/>
          <a:ext cx="2101996" cy="304800"/>
        </p:xfrm>
        <a:graphic>
          <a:graphicData uri="http://schemas.openxmlformats.org/drawingml/2006/table">
            <a:tbl>
              <a:tblPr firstRow="1" bandRow="1">
                <a:tableStyleId>{5C22544A-7EE6-4342-B048-85BDC9FD1C3A}</a:tableStyleId>
              </a:tblPr>
              <a:tblGrid>
                <a:gridCol w="1313481">
                  <a:extLst>
                    <a:ext uri="{9D8B030D-6E8A-4147-A177-3AD203B41FA5}">
                      <a16:colId xmlns:a16="http://schemas.microsoft.com/office/drawing/2014/main" val="1926231001"/>
                    </a:ext>
                  </a:extLst>
                </a:gridCol>
                <a:gridCol w="788515">
                  <a:extLst>
                    <a:ext uri="{9D8B030D-6E8A-4147-A177-3AD203B41FA5}">
                      <a16:colId xmlns:a16="http://schemas.microsoft.com/office/drawing/2014/main" val="3494616888"/>
                    </a:ext>
                  </a:extLst>
                </a:gridCol>
              </a:tblGrid>
              <a:tr h="202302">
                <a:tc>
                  <a:txBody>
                    <a:bodyPr/>
                    <a:lstStyle/>
                    <a:p>
                      <a:r>
                        <a:rPr kumimoji="1" lang="ja-JP" altLang="en-US" sz="1400" b="1" dirty="0">
                          <a:solidFill>
                            <a:schemeClr val="tx1"/>
                          </a:solidFill>
                          <a:latin typeface="+mn-ea"/>
                          <a:ea typeface="+mn-ea"/>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10,304</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27" name="表 26">
            <a:extLst>
              <a:ext uri="{FF2B5EF4-FFF2-40B4-BE49-F238E27FC236}">
                <a16:creationId xmlns:a16="http://schemas.microsoft.com/office/drawing/2014/main" id="{406171A5-0B95-94D7-D945-2ED2CCD68012}"/>
              </a:ext>
            </a:extLst>
          </p:cNvPr>
          <p:cNvGraphicFramePr>
            <a:graphicFrameLocks noGrp="1"/>
          </p:cNvGraphicFramePr>
          <p:nvPr>
            <p:extLst>
              <p:ext uri="{D42A27DB-BD31-4B8C-83A1-F6EECF244321}">
                <p14:modId xmlns:p14="http://schemas.microsoft.com/office/powerpoint/2010/main" val="3788226876"/>
              </p:ext>
            </p:extLst>
          </p:nvPr>
        </p:nvGraphicFramePr>
        <p:xfrm>
          <a:off x="6740725" y="1045874"/>
          <a:ext cx="2104332" cy="1554480"/>
        </p:xfrm>
        <a:graphic>
          <a:graphicData uri="http://schemas.openxmlformats.org/drawingml/2006/table">
            <a:tbl>
              <a:tblPr firstRow="1" bandRow="1">
                <a:tableStyleId>{5C22544A-7EE6-4342-B048-85BDC9FD1C3A}</a:tableStyleId>
              </a:tblPr>
              <a:tblGrid>
                <a:gridCol w="557697">
                  <a:extLst>
                    <a:ext uri="{9D8B030D-6E8A-4147-A177-3AD203B41FA5}">
                      <a16:colId xmlns:a16="http://schemas.microsoft.com/office/drawing/2014/main" val="1407852186"/>
                    </a:ext>
                  </a:extLst>
                </a:gridCol>
                <a:gridCol w="746620">
                  <a:extLst>
                    <a:ext uri="{9D8B030D-6E8A-4147-A177-3AD203B41FA5}">
                      <a16:colId xmlns:a16="http://schemas.microsoft.com/office/drawing/2014/main" val="1926231001"/>
                    </a:ext>
                  </a:extLst>
                </a:gridCol>
                <a:gridCol w="800015">
                  <a:extLst>
                    <a:ext uri="{9D8B030D-6E8A-4147-A177-3AD203B41FA5}">
                      <a16:colId xmlns:a16="http://schemas.microsoft.com/office/drawing/2014/main" val="3494616888"/>
                    </a:ext>
                  </a:extLst>
                </a:gridCol>
              </a:tblGrid>
              <a:tr h="310896">
                <a:tc>
                  <a:txBody>
                    <a:bodyPr/>
                    <a:lstStyle/>
                    <a:p>
                      <a:r>
                        <a:rPr kumimoji="1" lang="en-US" altLang="ja-JP" sz="1400" b="0" dirty="0">
                          <a:solidFill>
                            <a:schemeClr val="tx1"/>
                          </a:solidFill>
                          <a:latin typeface="+mn-ea"/>
                          <a:ea typeface="+mn-ea"/>
                        </a:rPr>
                        <a:t>43</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千葉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15,300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310896">
                <a:tc>
                  <a:txBody>
                    <a:bodyPr/>
                    <a:lstStyle/>
                    <a:p>
                      <a:r>
                        <a:rPr kumimoji="1" lang="en-US" altLang="ja-JP" sz="1400" b="0" dirty="0">
                          <a:solidFill>
                            <a:schemeClr val="tx1"/>
                          </a:solidFill>
                          <a:latin typeface="+mn-ea"/>
                          <a:ea typeface="+mn-ea"/>
                        </a:rPr>
                        <a:t>44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福岡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15,550</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728453"/>
                  </a:ext>
                </a:extLst>
              </a:tr>
              <a:tr h="310896">
                <a:tc>
                  <a:txBody>
                    <a:bodyPr/>
                    <a:lstStyle/>
                    <a:p>
                      <a:r>
                        <a:rPr kumimoji="1" lang="en-US" altLang="ja-JP" sz="1400" b="0" dirty="0">
                          <a:solidFill>
                            <a:schemeClr val="tx1"/>
                          </a:solidFill>
                          <a:latin typeface="+mn-ea"/>
                          <a:ea typeface="+mn-ea"/>
                        </a:rPr>
                        <a:t>45</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京都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15,600</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971041"/>
                  </a:ext>
                </a:extLst>
              </a:tr>
              <a:tr h="310896">
                <a:tc>
                  <a:txBody>
                    <a:bodyPr/>
                    <a:lstStyle/>
                    <a:p>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兵庫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16,800</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207153"/>
                  </a:ext>
                </a:extLst>
              </a:tr>
              <a:tr h="310896">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a:solidFill>
                            <a:schemeClr val="tx1"/>
                          </a:solidFill>
                          <a:latin typeface="+mn-ea"/>
                          <a:ea typeface="+mn-ea"/>
                        </a:rPr>
                        <a:t>三重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19,000</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919197"/>
                  </a:ext>
                </a:extLst>
              </a:tr>
            </a:tbl>
          </a:graphicData>
        </a:graphic>
      </p:graphicFrame>
      <p:graphicFrame>
        <p:nvGraphicFramePr>
          <p:cNvPr id="28" name="表 27">
            <a:extLst>
              <a:ext uri="{FF2B5EF4-FFF2-40B4-BE49-F238E27FC236}">
                <a16:creationId xmlns:a16="http://schemas.microsoft.com/office/drawing/2014/main" id="{4077F152-AE71-D328-C18F-4D1796FF0A5C}"/>
              </a:ext>
            </a:extLst>
          </p:cNvPr>
          <p:cNvGraphicFramePr>
            <a:graphicFrameLocks noGrp="1"/>
          </p:cNvGraphicFramePr>
          <p:nvPr>
            <p:extLst>
              <p:ext uri="{D42A27DB-BD31-4B8C-83A1-F6EECF244321}">
                <p14:modId xmlns:p14="http://schemas.microsoft.com/office/powerpoint/2010/main" val="3664772219"/>
              </p:ext>
            </p:extLst>
          </p:nvPr>
        </p:nvGraphicFramePr>
        <p:xfrm>
          <a:off x="4677782" y="3829718"/>
          <a:ext cx="2041800" cy="1402080"/>
        </p:xfrm>
        <a:graphic>
          <a:graphicData uri="http://schemas.openxmlformats.org/drawingml/2006/table">
            <a:tbl>
              <a:tblPr firstRow="1" bandRow="1">
                <a:tableStyleId>{5C22544A-7EE6-4342-B048-85BDC9FD1C3A}</a:tableStyleId>
              </a:tblPr>
              <a:tblGrid>
                <a:gridCol w="473902">
                  <a:extLst>
                    <a:ext uri="{9D8B030D-6E8A-4147-A177-3AD203B41FA5}">
                      <a16:colId xmlns:a16="http://schemas.microsoft.com/office/drawing/2014/main" val="1407852186"/>
                    </a:ext>
                  </a:extLst>
                </a:gridCol>
                <a:gridCol w="1079628">
                  <a:extLst>
                    <a:ext uri="{9D8B030D-6E8A-4147-A177-3AD203B41FA5}">
                      <a16:colId xmlns:a16="http://schemas.microsoft.com/office/drawing/2014/main" val="1926231001"/>
                    </a:ext>
                  </a:extLst>
                </a:gridCol>
                <a:gridCol w="488270">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1</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ea"/>
                          <a:ea typeface="+mn-ea"/>
                          <a:cs typeface="+mn-cs"/>
                        </a:rPr>
                        <a:t>北海道</a:t>
                      </a:r>
                      <a:r>
                        <a:rPr kumimoji="0" lang="ja-JP" altLang="en-US" sz="1400" b="1" i="0" u="none" strike="noStrike" kern="1200" cap="none" spc="0" normalizeH="0" baseline="0" noProof="0" dirty="0">
                          <a:ln>
                            <a:noFill/>
                          </a:ln>
                          <a:solidFill>
                            <a:prstClr val="black"/>
                          </a:solidFill>
                          <a:effectLst/>
                          <a:uLnTx/>
                          <a:uFillTx/>
                          <a:latin typeface="+mn-ea"/>
                          <a:ea typeface="+mn-ea"/>
                          <a:cs typeface="+mn-cs"/>
                        </a:rPr>
                        <a:t>、</a:t>
                      </a:r>
                      <a:endParaRPr kumimoji="0" lang="en-US" altLang="ja-JP" sz="1400" b="1"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ea typeface="+mn-ea"/>
                          <a:cs typeface="+mn-cs"/>
                        </a:rPr>
                        <a:t>岩手、山形福島、新潟静岡、福井兵庫、鳥取山口、福岡</a:t>
                      </a:r>
                      <a:r>
                        <a:rPr kumimoji="0" lang="ja-JP" altLang="en-US" sz="1400" b="0" i="0" u="none" strike="noStrike" kern="1200" cap="none" spc="0" normalizeH="0" baseline="0" noProof="0" dirty="0">
                          <a:ln>
                            <a:noFill/>
                          </a:ln>
                          <a:solidFill>
                            <a:prstClr val="black"/>
                          </a:solidFill>
                          <a:effectLst/>
                          <a:uLnTx/>
                          <a:uFillTx/>
                          <a:latin typeface="+mn-ea"/>
                          <a:ea typeface="+mn-ea"/>
                          <a:cs typeface="+mn-cs"/>
                        </a:rPr>
                        <a:t>　</a:t>
                      </a:r>
                      <a:r>
                        <a:rPr kumimoji="0" lang="ja-JP" altLang="en-US" sz="1600" b="0" i="0" u="none" strike="noStrike" kern="1200" cap="none" spc="0" normalizeH="0" baseline="0" noProof="0" dirty="0">
                          <a:ln>
                            <a:noFill/>
                          </a:ln>
                          <a:solidFill>
                            <a:prstClr val="black"/>
                          </a:solidFill>
                          <a:effectLst/>
                          <a:uLnTx/>
                          <a:uFillTx/>
                          <a:latin typeface="+mn-lt"/>
                          <a:ea typeface="+mn-ea"/>
                          <a:cs typeface="+mn-cs"/>
                        </a:rPr>
                        <a:t>　</a:t>
                      </a:r>
                      <a:endParaRPr kumimoji="1" lang="ja-JP" altLang="en-US" sz="1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29" name="表 28">
            <a:extLst>
              <a:ext uri="{FF2B5EF4-FFF2-40B4-BE49-F238E27FC236}">
                <a16:creationId xmlns:a16="http://schemas.microsoft.com/office/drawing/2014/main" id="{50A0D65F-F274-5D86-AD0E-4B629DBDC77F}"/>
              </a:ext>
            </a:extLst>
          </p:cNvPr>
          <p:cNvGraphicFramePr>
            <a:graphicFrameLocks noGrp="1"/>
          </p:cNvGraphicFramePr>
          <p:nvPr>
            <p:extLst>
              <p:ext uri="{D42A27DB-BD31-4B8C-83A1-F6EECF244321}">
                <p14:modId xmlns:p14="http://schemas.microsoft.com/office/powerpoint/2010/main" val="3225563016"/>
              </p:ext>
            </p:extLst>
          </p:nvPr>
        </p:nvGraphicFramePr>
        <p:xfrm>
          <a:off x="4677782" y="5497534"/>
          <a:ext cx="2041800" cy="304800"/>
        </p:xfrm>
        <a:graphic>
          <a:graphicData uri="http://schemas.openxmlformats.org/drawingml/2006/table">
            <a:tbl>
              <a:tblPr firstRow="1" bandRow="1">
                <a:tableStyleId>{5C22544A-7EE6-4342-B048-85BDC9FD1C3A}</a:tableStyleId>
              </a:tblPr>
              <a:tblGrid>
                <a:gridCol w="1361287">
                  <a:extLst>
                    <a:ext uri="{9D8B030D-6E8A-4147-A177-3AD203B41FA5}">
                      <a16:colId xmlns:a16="http://schemas.microsoft.com/office/drawing/2014/main" val="1926231001"/>
                    </a:ext>
                  </a:extLst>
                </a:gridCol>
                <a:gridCol w="680513">
                  <a:extLst>
                    <a:ext uri="{9D8B030D-6E8A-4147-A177-3AD203B41FA5}">
                      <a16:colId xmlns:a16="http://schemas.microsoft.com/office/drawing/2014/main" val="3494616888"/>
                    </a:ext>
                  </a:extLst>
                </a:gridCol>
              </a:tblGrid>
              <a:tr h="202302">
                <a:tc>
                  <a:txBody>
                    <a:bodyPr/>
                    <a:lstStyle/>
                    <a:p>
                      <a:r>
                        <a:rPr kumimoji="1" lang="ja-JP" altLang="en-US" sz="1400" b="1" dirty="0">
                          <a:solidFill>
                            <a:schemeClr val="tx1"/>
                          </a:solidFill>
                          <a:latin typeface="+mn-ea"/>
                          <a:ea typeface="+mn-ea"/>
                        </a:rPr>
                        <a:t>全国平均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1,713</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bl>
          </a:graphicData>
        </a:graphic>
      </p:graphicFrame>
      <p:graphicFrame>
        <p:nvGraphicFramePr>
          <p:cNvPr id="32" name="表 31">
            <a:extLst>
              <a:ext uri="{FF2B5EF4-FFF2-40B4-BE49-F238E27FC236}">
                <a16:creationId xmlns:a16="http://schemas.microsoft.com/office/drawing/2014/main" id="{409DE9D0-F129-6C18-F61B-699C1BC6A855}"/>
              </a:ext>
            </a:extLst>
          </p:cNvPr>
          <p:cNvGraphicFramePr>
            <a:graphicFrameLocks noGrp="1"/>
          </p:cNvGraphicFramePr>
          <p:nvPr>
            <p:extLst>
              <p:ext uri="{D42A27DB-BD31-4B8C-83A1-F6EECF244321}">
                <p14:modId xmlns:p14="http://schemas.microsoft.com/office/powerpoint/2010/main" val="3113598194"/>
              </p:ext>
            </p:extLst>
          </p:nvPr>
        </p:nvGraphicFramePr>
        <p:xfrm>
          <a:off x="6775630" y="3821134"/>
          <a:ext cx="2326425" cy="1981200"/>
        </p:xfrm>
        <a:graphic>
          <a:graphicData uri="http://schemas.openxmlformats.org/drawingml/2006/table">
            <a:tbl>
              <a:tblPr firstRow="1" bandRow="1">
                <a:tableStyleId>{5C22544A-7EE6-4342-B048-85BDC9FD1C3A}</a:tableStyleId>
              </a:tblPr>
              <a:tblGrid>
                <a:gridCol w="567357">
                  <a:extLst>
                    <a:ext uri="{9D8B030D-6E8A-4147-A177-3AD203B41FA5}">
                      <a16:colId xmlns:a16="http://schemas.microsoft.com/office/drawing/2014/main" val="1407852186"/>
                    </a:ext>
                  </a:extLst>
                </a:gridCol>
                <a:gridCol w="1082180">
                  <a:extLst>
                    <a:ext uri="{9D8B030D-6E8A-4147-A177-3AD203B41FA5}">
                      <a16:colId xmlns:a16="http://schemas.microsoft.com/office/drawing/2014/main" val="1926231001"/>
                    </a:ext>
                  </a:extLst>
                </a:gridCol>
                <a:gridCol w="676888">
                  <a:extLst>
                    <a:ext uri="{9D8B030D-6E8A-4147-A177-3AD203B41FA5}">
                      <a16:colId xmlns:a16="http://schemas.microsoft.com/office/drawing/2014/main" val="3494616888"/>
                    </a:ext>
                  </a:extLst>
                </a:gridCol>
              </a:tblGrid>
              <a:tr h="202302">
                <a:tc>
                  <a:txBody>
                    <a:bodyPr/>
                    <a:lstStyle/>
                    <a:p>
                      <a:r>
                        <a:rPr kumimoji="1" lang="en-US" altLang="ja-JP" sz="1400" b="0" dirty="0">
                          <a:solidFill>
                            <a:schemeClr val="tx1"/>
                          </a:solidFill>
                          <a:latin typeface="+mn-ea"/>
                          <a:ea typeface="+mn-ea"/>
                        </a:rPr>
                        <a:t>32</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lt"/>
                          <a:ea typeface="+mn-ea"/>
                          <a:cs typeface="+mn-cs"/>
                        </a:rPr>
                        <a:t>秋田、東京愛知、岐阜三重、石川岡山、広島</a:t>
                      </a:r>
                      <a:endParaRPr kumimoji="0" lang="en-US" altLang="ja-JP"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lt"/>
                          <a:ea typeface="+mn-ea"/>
                          <a:cs typeface="+mn-cs"/>
                        </a:rPr>
                        <a:t>徳島、高知</a:t>
                      </a:r>
                      <a:endParaRPr kumimoji="0" lang="en-US" altLang="ja-JP"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lt"/>
                          <a:ea typeface="+mn-ea"/>
                          <a:cs typeface="+mn-cs"/>
                        </a:rPr>
                        <a:t>佐賀、熊本</a:t>
                      </a:r>
                      <a:endParaRPr kumimoji="0" lang="en-US" altLang="ja-JP" sz="14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3,000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80700"/>
                  </a:ext>
                </a:extLst>
              </a:tr>
              <a:tr h="202302">
                <a:tc>
                  <a:txBody>
                    <a:bodyPr/>
                    <a:lstStyle/>
                    <a:p>
                      <a:r>
                        <a:rPr kumimoji="1" lang="en-US" altLang="ja-JP" sz="1400" b="0" dirty="0">
                          <a:solidFill>
                            <a:schemeClr val="tx1"/>
                          </a:solidFill>
                          <a:latin typeface="+mn-ea"/>
                          <a:ea typeface="+mn-ea"/>
                        </a:rPr>
                        <a:t>44</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lt"/>
                          <a:ea typeface="+mn-ea"/>
                          <a:cs typeface="+mn-cs"/>
                        </a:rPr>
                        <a:t>大阪、沖縄</a:t>
                      </a:r>
                      <a:endParaRPr kumimoji="0" lang="en-US" altLang="ja-JP" sz="14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4,000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5941832"/>
                  </a:ext>
                </a:extLst>
              </a:tr>
              <a:tr h="202302">
                <a:tc>
                  <a:txBody>
                    <a:bodyPr/>
                    <a:lstStyle/>
                    <a:p>
                      <a:r>
                        <a:rPr kumimoji="1" lang="en-US" altLang="ja-JP" sz="1400" b="0" dirty="0">
                          <a:solidFill>
                            <a:schemeClr val="tx1"/>
                          </a:solidFill>
                          <a:latin typeface="+mn-ea"/>
                          <a:ea typeface="+mn-ea"/>
                        </a:rPr>
                        <a:t>47</a:t>
                      </a:r>
                      <a:r>
                        <a:rPr kumimoji="1" lang="ja-JP" altLang="en-US" sz="1400" b="0" dirty="0">
                          <a:solidFill>
                            <a:schemeClr val="tx1"/>
                          </a:solidFill>
                          <a:latin typeface="+mn-ea"/>
                          <a:ea typeface="+mn-ea"/>
                        </a:rPr>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lt"/>
                          <a:ea typeface="+mn-ea"/>
                          <a:cs typeface="+mn-cs"/>
                        </a:rPr>
                        <a:t>香川</a:t>
                      </a:r>
                      <a:endParaRPr kumimoji="0" lang="en-US" altLang="ja-JP" sz="14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dirty="0">
                          <a:solidFill>
                            <a:schemeClr val="tx1"/>
                          </a:solidFill>
                          <a:latin typeface="+mn-ea"/>
                          <a:ea typeface="+mn-ea"/>
                        </a:rPr>
                        <a:t>5,000</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895195"/>
                  </a:ext>
                </a:extLst>
              </a:tr>
            </a:tbl>
          </a:graphicData>
        </a:graphic>
      </p:graphicFrame>
    </p:spTree>
    <p:extLst>
      <p:ext uri="{BB962C8B-B14F-4D97-AF65-F5344CB8AC3E}">
        <p14:creationId xmlns:p14="http://schemas.microsoft.com/office/powerpoint/2010/main" val="47503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44D20F-9B92-7EB8-BFC7-2001669D169B}"/>
              </a:ext>
            </a:extLst>
          </p:cNvPr>
          <p:cNvSpPr txBox="1"/>
          <p:nvPr/>
        </p:nvSpPr>
        <p:spPr>
          <a:xfrm>
            <a:off x="152257" y="531867"/>
            <a:ext cx="1503938" cy="369332"/>
          </a:xfrm>
          <a:prstGeom prst="rect">
            <a:avLst/>
          </a:prstGeom>
          <a:noFill/>
        </p:spPr>
        <p:txBody>
          <a:bodyPr wrap="none" rtlCol="0">
            <a:spAutoFit/>
          </a:bodyPr>
          <a:lstStyle/>
          <a:p>
            <a:r>
              <a:rPr kumimoji="1" lang="en-US" altLang="ja-JP" b="1" dirty="0">
                <a:latin typeface="+mn-ea"/>
              </a:rPr>
              <a:t>13.</a:t>
            </a:r>
            <a:r>
              <a:rPr kumimoji="1" lang="ja-JP" altLang="en-US" b="1" dirty="0">
                <a:latin typeface="+mn-ea"/>
              </a:rPr>
              <a:t> 支部会費</a:t>
            </a:r>
            <a:endParaRPr kumimoji="1" lang="en-US" altLang="ja-JP" b="1" dirty="0">
              <a:latin typeface="+mn-ea"/>
            </a:endParaRPr>
          </a:p>
        </p:txBody>
      </p:sp>
      <p:graphicFrame>
        <p:nvGraphicFramePr>
          <p:cNvPr id="7" name="表 6">
            <a:extLst>
              <a:ext uri="{FF2B5EF4-FFF2-40B4-BE49-F238E27FC236}">
                <a16:creationId xmlns:a16="http://schemas.microsoft.com/office/drawing/2014/main" id="{699B2061-17EF-F391-AA93-4B00FE2A3C62}"/>
              </a:ext>
            </a:extLst>
          </p:cNvPr>
          <p:cNvGraphicFramePr>
            <a:graphicFrameLocks noGrp="1"/>
          </p:cNvGraphicFramePr>
          <p:nvPr>
            <p:extLst>
              <p:ext uri="{D42A27DB-BD31-4B8C-83A1-F6EECF244321}">
                <p14:modId xmlns:p14="http://schemas.microsoft.com/office/powerpoint/2010/main" val="770430946"/>
              </p:ext>
            </p:extLst>
          </p:nvPr>
        </p:nvGraphicFramePr>
        <p:xfrm>
          <a:off x="402104" y="908050"/>
          <a:ext cx="4169896" cy="2316480"/>
        </p:xfrm>
        <a:graphic>
          <a:graphicData uri="http://schemas.openxmlformats.org/drawingml/2006/table">
            <a:tbl>
              <a:tblPr firstRow="1" bandRow="1">
                <a:tableStyleId>{5C22544A-7EE6-4342-B048-85BDC9FD1C3A}</a:tableStyleId>
              </a:tblPr>
              <a:tblGrid>
                <a:gridCol w="947561">
                  <a:extLst>
                    <a:ext uri="{9D8B030D-6E8A-4147-A177-3AD203B41FA5}">
                      <a16:colId xmlns:a16="http://schemas.microsoft.com/office/drawing/2014/main" val="890779828"/>
                    </a:ext>
                  </a:extLst>
                </a:gridCol>
                <a:gridCol w="3222335">
                  <a:extLst>
                    <a:ext uri="{9D8B030D-6E8A-4147-A177-3AD203B41FA5}">
                      <a16:colId xmlns:a16="http://schemas.microsoft.com/office/drawing/2014/main" val="3318427881"/>
                    </a:ext>
                  </a:extLst>
                </a:gridCol>
              </a:tblGrid>
              <a:tr h="370840">
                <a:tc>
                  <a:txBody>
                    <a:bodyPr/>
                    <a:lstStyle/>
                    <a:p>
                      <a:pPr algn="ctr"/>
                      <a:r>
                        <a:rPr lang="ja-JP" altLang="en-US" sz="1400" b="1" dirty="0">
                          <a:solidFill>
                            <a:schemeClr val="tx1"/>
                          </a:solidFill>
                          <a:latin typeface="+mn-ea"/>
                        </a:rPr>
                        <a:t>あり</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400" b="0" dirty="0">
                          <a:solidFill>
                            <a:schemeClr val="tx1"/>
                          </a:solidFill>
                        </a:rPr>
                        <a:t>北海道、青森、</a:t>
                      </a:r>
                      <a:r>
                        <a:rPr lang="ja-JP" altLang="en-US" sz="1400" b="0" dirty="0">
                          <a:solidFill>
                            <a:schemeClr val="tx1"/>
                          </a:solidFill>
                        </a:rPr>
                        <a:t>宮城、山形、福島、</a:t>
                      </a:r>
                      <a:endParaRPr lang="en-US" altLang="ja-JP" sz="1400" b="0" dirty="0">
                        <a:solidFill>
                          <a:schemeClr val="tx1"/>
                        </a:solidFill>
                      </a:endParaRPr>
                    </a:p>
                    <a:p>
                      <a:r>
                        <a:rPr lang="ja-JP" altLang="en-US" sz="1400" b="0" dirty="0">
                          <a:solidFill>
                            <a:schemeClr val="tx1"/>
                          </a:solidFill>
                        </a:rPr>
                        <a:t>茨城、群馬、埼玉、千葉、東京、山梨、</a:t>
                      </a:r>
                      <a:endParaRPr lang="en-US" altLang="ja-JP" sz="1400" b="0" dirty="0">
                        <a:solidFill>
                          <a:schemeClr val="tx1"/>
                        </a:solidFill>
                      </a:endParaRPr>
                    </a:p>
                    <a:p>
                      <a:r>
                        <a:rPr lang="ja-JP" altLang="en-US" sz="1400" b="0" dirty="0">
                          <a:solidFill>
                            <a:schemeClr val="tx1"/>
                          </a:solidFill>
                        </a:rPr>
                        <a:t>新潟、石川、福井、滋賀、京都、兵庫、</a:t>
                      </a:r>
                      <a:endParaRPr lang="en-US" altLang="ja-JP" sz="1400" b="0" dirty="0">
                        <a:solidFill>
                          <a:schemeClr val="tx1"/>
                        </a:solidFill>
                      </a:endParaRPr>
                    </a:p>
                    <a:p>
                      <a:r>
                        <a:rPr lang="ja-JP" altLang="en-US" sz="1400" b="0" dirty="0">
                          <a:solidFill>
                            <a:schemeClr val="tx1"/>
                          </a:solidFill>
                        </a:rPr>
                        <a:t>奈良、和歌山、鳥取、島根、岡山、</a:t>
                      </a:r>
                      <a:endParaRPr lang="en-US" altLang="ja-JP" sz="1400" b="0" dirty="0">
                        <a:solidFill>
                          <a:schemeClr val="tx1"/>
                        </a:solidFill>
                      </a:endParaRPr>
                    </a:p>
                    <a:p>
                      <a:r>
                        <a:rPr lang="ja-JP" altLang="en-US" sz="1400" b="0" dirty="0">
                          <a:solidFill>
                            <a:schemeClr val="tx1"/>
                          </a:solidFill>
                        </a:rPr>
                        <a:t>山口、徳島、高知、佐賀、長崎、熊本、大分、宮崎、鹿児島</a:t>
                      </a:r>
                      <a:r>
                        <a:rPr lang="ja-JP" altLang="en-US" sz="1400" b="0" dirty="0">
                          <a:solidFill>
                            <a:schemeClr val="tx1"/>
                          </a:solidFill>
                          <a:latin typeface="+mn-lt"/>
                        </a:rPr>
                        <a:t>　    　</a:t>
                      </a:r>
                      <a:r>
                        <a:rPr lang="en-US" altLang="ja-JP" sz="1400" b="1" dirty="0">
                          <a:solidFill>
                            <a:schemeClr val="tx1"/>
                          </a:solidFill>
                          <a:latin typeface="+mn-ea"/>
                        </a:rPr>
                        <a:t>31</a:t>
                      </a:r>
                      <a:r>
                        <a:rPr lang="ja-JP" altLang="en-US" sz="1400" b="1" dirty="0">
                          <a:solidFill>
                            <a:schemeClr val="tx1"/>
                          </a:solidFill>
                          <a:latin typeface="+mn-ea"/>
                        </a:rPr>
                        <a:t>都道府県</a:t>
                      </a:r>
                      <a:endParaRPr lang="en-US" altLang="ja-JP" sz="1400" b="1"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r h="370840">
                <a:tc>
                  <a:txBody>
                    <a:bodyPr/>
                    <a:lstStyle/>
                    <a:p>
                      <a:pPr algn="ctr"/>
                      <a:r>
                        <a:rPr lang="ja-JP" altLang="en-US" sz="1400" b="1" dirty="0">
                          <a:latin typeface="+mn-ea"/>
                        </a:rPr>
                        <a:t>なし</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t>岩手、秋田、栃木、神奈川、長野、</a:t>
                      </a:r>
                      <a:endParaRPr lang="en-US" altLang="ja-JP" sz="1400" dirty="0"/>
                    </a:p>
                    <a:p>
                      <a:r>
                        <a:rPr lang="ja-JP" altLang="en-US" sz="1400" dirty="0"/>
                        <a:t>静岡、愛知、岐阜、三重、富山、大阪、</a:t>
                      </a:r>
                      <a:endParaRPr lang="en-US" altLang="ja-JP" sz="1400" dirty="0"/>
                    </a:p>
                    <a:p>
                      <a:r>
                        <a:rPr lang="ja-JP" altLang="en-US" sz="1400" dirty="0"/>
                        <a:t>広島、香川、愛媛、福岡、沖縄</a:t>
                      </a:r>
                      <a:endParaRPr lang="en-US" altLang="ja-JP" sz="1400" dirty="0"/>
                    </a:p>
                    <a:p>
                      <a:r>
                        <a:rPr lang="ja-JP" altLang="en-US" sz="1400" b="1" dirty="0">
                          <a:latin typeface="+mn-ea"/>
                        </a:rPr>
                        <a:t>　　　　　　　　　　　　　   </a:t>
                      </a:r>
                      <a:r>
                        <a:rPr lang="en-US" altLang="ja-JP" sz="1400" b="1" dirty="0">
                          <a:latin typeface="+mn-ea"/>
                        </a:rPr>
                        <a:t>16</a:t>
                      </a:r>
                      <a:r>
                        <a:rPr lang="ja-JP" altLang="en-US" sz="1400" b="1" dirty="0">
                          <a:latin typeface="+mn-ea"/>
                        </a:rPr>
                        <a:t>府県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95002"/>
                  </a:ext>
                </a:extLst>
              </a:tr>
            </a:tbl>
          </a:graphicData>
        </a:graphic>
      </p:graphicFrame>
    </p:spTree>
    <p:extLst>
      <p:ext uri="{BB962C8B-B14F-4D97-AF65-F5344CB8AC3E}">
        <p14:creationId xmlns:p14="http://schemas.microsoft.com/office/powerpoint/2010/main" val="1121515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44D20F-9B92-7EB8-BFC7-2001669D169B}"/>
              </a:ext>
            </a:extLst>
          </p:cNvPr>
          <p:cNvSpPr txBox="1"/>
          <p:nvPr/>
        </p:nvSpPr>
        <p:spPr>
          <a:xfrm>
            <a:off x="143868" y="498311"/>
            <a:ext cx="4570482" cy="646331"/>
          </a:xfrm>
          <a:prstGeom prst="rect">
            <a:avLst/>
          </a:prstGeom>
          <a:noFill/>
        </p:spPr>
        <p:txBody>
          <a:bodyPr wrap="none" rtlCol="0">
            <a:spAutoFit/>
          </a:bodyPr>
          <a:lstStyle/>
          <a:p>
            <a:r>
              <a:rPr kumimoji="1" lang="ja-JP" altLang="en-US" b="1" dirty="0">
                <a:latin typeface="+mn-ea"/>
              </a:rPr>
              <a:t>事務局データ：会員増強の取組みについて</a:t>
            </a:r>
            <a:endParaRPr kumimoji="1" lang="en-US" altLang="ja-JP" b="1" dirty="0">
              <a:latin typeface="+mn-ea"/>
            </a:endParaRPr>
          </a:p>
          <a:p>
            <a:r>
              <a:rPr kumimoji="1" lang="ja-JP" altLang="en-US" b="1" dirty="0">
                <a:latin typeface="+mn-ea"/>
              </a:rPr>
              <a:t>１</a:t>
            </a:r>
            <a:r>
              <a:rPr kumimoji="1" lang="en-US" altLang="ja-JP" b="1" dirty="0">
                <a:latin typeface="+mn-ea"/>
              </a:rPr>
              <a:t>.</a:t>
            </a:r>
            <a:r>
              <a:rPr kumimoji="1" lang="ja-JP" altLang="en-US" b="1" dirty="0">
                <a:latin typeface="+mn-ea"/>
              </a:rPr>
              <a:t> 会員増強の取組み</a:t>
            </a:r>
            <a:endParaRPr kumimoji="1" lang="en-US" altLang="ja-JP" b="1" dirty="0">
              <a:latin typeface="+mn-ea"/>
            </a:endParaRPr>
          </a:p>
        </p:txBody>
      </p:sp>
      <p:sp>
        <p:nvSpPr>
          <p:cNvPr id="3" name="テキスト ボックス 2">
            <a:extLst>
              <a:ext uri="{FF2B5EF4-FFF2-40B4-BE49-F238E27FC236}">
                <a16:creationId xmlns:a16="http://schemas.microsoft.com/office/drawing/2014/main" id="{BD3308B6-E070-7E24-01A7-3F6BD5662700}"/>
              </a:ext>
            </a:extLst>
          </p:cNvPr>
          <p:cNvSpPr txBox="1"/>
          <p:nvPr/>
        </p:nvSpPr>
        <p:spPr>
          <a:xfrm>
            <a:off x="4572000" y="819914"/>
            <a:ext cx="4238661" cy="369332"/>
          </a:xfrm>
          <a:prstGeom prst="rect">
            <a:avLst/>
          </a:prstGeom>
          <a:noFill/>
        </p:spPr>
        <p:txBody>
          <a:bodyPr wrap="none" rtlCol="0">
            <a:spAutoFit/>
          </a:bodyPr>
          <a:lstStyle/>
          <a:p>
            <a:r>
              <a:rPr kumimoji="1" lang="ja-JP" altLang="en-US" b="1" dirty="0">
                <a:latin typeface="+mn-ea"/>
              </a:rPr>
              <a:t>２</a:t>
            </a:r>
            <a:r>
              <a:rPr kumimoji="1" lang="en-US" altLang="ja-JP" b="1" dirty="0">
                <a:latin typeface="+mn-ea"/>
              </a:rPr>
              <a:t>.</a:t>
            </a:r>
            <a:r>
              <a:rPr kumimoji="1" lang="ja-JP" altLang="en-US" b="1" dirty="0">
                <a:latin typeface="+mn-ea"/>
              </a:rPr>
              <a:t> 会員増強に取り組む部署（委員会）</a:t>
            </a:r>
            <a:endParaRPr kumimoji="1" lang="en-US" altLang="ja-JP" b="1" dirty="0">
              <a:latin typeface="+mn-ea"/>
            </a:endParaRPr>
          </a:p>
        </p:txBody>
      </p:sp>
      <p:graphicFrame>
        <p:nvGraphicFramePr>
          <p:cNvPr id="4" name="表 3">
            <a:extLst>
              <a:ext uri="{FF2B5EF4-FFF2-40B4-BE49-F238E27FC236}">
                <a16:creationId xmlns:a16="http://schemas.microsoft.com/office/drawing/2014/main" id="{F3CD3FFD-917A-224F-4970-7473459483FF}"/>
              </a:ext>
            </a:extLst>
          </p:cNvPr>
          <p:cNvGraphicFramePr>
            <a:graphicFrameLocks noGrp="1"/>
          </p:cNvGraphicFramePr>
          <p:nvPr>
            <p:extLst>
              <p:ext uri="{D42A27DB-BD31-4B8C-83A1-F6EECF244321}">
                <p14:modId xmlns:p14="http://schemas.microsoft.com/office/powerpoint/2010/main" val="1960827136"/>
              </p:ext>
            </p:extLst>
          </p:nvPr>
        </p:nvGraphicFramePr>
        <p:xfrm>
          <a:off x="318214" y="1191458"/>
          <a:ext cx="4169896" cy="2834640"/>
        </p:xfrm>
        <a:graphic>
          <a:graphicData uri="http://schemas.openxmlformats.org/drawingml/2006/table">
            <a:tbl>
              <a:tblPr firstRow="1" bandRow="1">
                <a:tableStyleId>{5C22544A-7EE6-4342-B048-85BDC9FD1C3A}</a:tableStyleId>
              </a:tblPr>
              <a:tblGrid>
                <a:gridCol w="947561">
                  <a:extLst>
                    <a:ext uri="{9D8B030D-6E8A-4147-A177-3AD203B41FA5}">
                      <a16:colId xmlns:a16="http://schemas.microsoft.com/office/drawing/2014/main" val="890779828"/>
                    </a:ext>
                  </a:extLst>
                </a:gridCol>
                <a:gridCol w="3222335">
                  <a:extLst>
                    <a:ext uri="{9D8B030D-6E8A-4147-A177-3AD203B41FA5}">
                      <a16:colId xmlns:a16="http://schemas.microsoft.com/office/drawing/2014/main" val="3318427881"/>
                    </a:ext>
                  </a:extLst>
                </a:gridCol>
              </a:tblGrid>
              <a:tr h="370840">
                <a:tc>
                  <a:txBody>
                    <a:bodyPr/>
                    <a:lstStyle/>
                    <a:p>
                      <a:pPr algn="ctr"/>
                      <a:r>
                        <a:rPr kumimoji="1" lang="ja-JP" altLang="en-US" sz="1400" b="1" dirty="0">
                          <a:solidFill>
                            <a:schemeClr val="tx1"/>
                          </a:solidFill>
                          <a:latin typeface="+mn-ea"/>
                        </a:rPr>
                        <a:t>している</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400" b="0" dirty="0">
                          <a:solidFill>
                            <a:schemeClr val="tx1"/>
                          </a:solidFill>
                        </a:rPr>
                        <a:t>北海道、青森、岩手、</a:t>
                      </a:r>
                      <a:r>
                        <a:rPr lang="ja-JP" altLang="en-US" sz="1400" b="0" dirty="0">
                          <a:solidFill>
                            <a:schemeClr val="tx1"/>
                          </a:solidFill>
                        </a:rPr>
                        <a:t>宮城、秋田、</a:t>
                      </a:r>
                      <a:endParaRPr lang="en-US" altLang="ja-JP" sz="1400" b="0" dirty="0">
                        <a:solidFill>
                          <a:schemeClr val="tx1"/>
                        </a:solidFill>
                      </a:endParaRPr>
                    </a:p>
                    <a:p>
                      <a:r>
                        <a:rPr lang="ja-JP" altLang="en-US" sz="1400" b="0" dirty="0">
                          <a:solidFill>
                            <a:schemeClr val="tx1"/>
                          </a:solidFill>
                        </a:rPr>
                        <a:t>山形、福島、茨城、栃木、群馬、千葉、東京、神奈川、山梨、長野、静岡、</a:t>
                      </a:r>
                      <a:endParaRPr lang="en-US" altLang="ja-JP" sz="1400" b="0" dirty="0">
                        <a:solidFill>
                          <a:schemeClr val="tx1"/>
                        </a:solidFill>
                      </a:endParaRPr>
                    </a:p>
                    <a:p>
                      <a:r>
                        <a:rPr lang="ja-JP" altLang="en-US" sz="1400" b="0" dirty="0">
                          <a:solidFill>
                            <a:schemeClr val="tx1"/>
                          </a:solidFill>
                        </a:rPr>
                        <a:t>愛知、岐阜、三重、石川、福井、滋賀、京都、大阪、和歌山、鳥取、岡山、</a:t>
                      </a:r>
                      <a:endParaRPr lang="en-US" altLang="ja-JP" sz="1400" b="0" dirty="0">
                        <a:solidFill>
                          <a:schemeClr val="tx1"/>
                        </a:solidFill>
                      </a:endParaRPr>
                    </a:p>
                    <a:p>
                      <a:r>
                        <a:rPr lang="ja-JP" altLang="en-US" sz="1400" b="0" dirty="0">
                          <a:solidFill>
                            <a:schemeClr val="tx1"/>
                          </a:solidFill>
                        </a:rPr>
                        <a:t>広島、山口、香川、高知、福岡、佐賀、長崎、熊本、大分、宮崎、沖縄</a:t>
                      </a:r>
                      <a:r>
                        <a:rPr lang="ja-JP" altLang="en-US" sz="1400" b="0" dirty="0">
                          <a:solidFill>
                            <a:schemeClr val="tx1"/>
                          </a:solidFill>
                          <a:latin typeface="+mn-lt"/>
                        </a:rPr>
                        <a:t>　    　　　　　</a:t>
                      </a:r>
                      <a:endParaRPr lang="en-US" altLang="ja-JP" sz="1400" b="0" dirty="0">
                        <a:solidFill>
                          <a:schemeClr val="tx1"/>
                        </a:solidFill>
                        <a:latin typeface="+mn-lt"/>
                      </a:endParaRPr>
                    </a:p>
                    <a:p>
                      <a:r>
                        <a:rPr lang="ja-JP" altLang="en-US" sz="1400" b="0" dirty="0">
                          <a:solidFill>
                            <a:schemeClr val="tx1"/>
                          </a:solidFill>
                          <a:latin typeface="+mn-lt"/>
                        </a:rPr>
                        <a:t>　　　　　　　　　　　</a:t>
                      </a:r>
                      <a:r>
                        <a:rPr lang="en-US" altLang="ja-JP" sz="1400" b="1" dirty="0">
                          <a:solidFill>
                            <a:schemeClr val="tx1"/>
                          </a:solidFill>
                          <a:latin typeface="+mn-ea"/>
                        </a:rPr>
                        <a:t>38</a:t>
                      </a:r>
                      <a:r>
                        <a:rPr lang="ja-JP" altLang="en-US" sz="1400" b="1" dirty="0">
                          <a:solidFill>
                            <a:schemeClr val="tx1"/>
                          </a:solidFill>
                          <a:latin typeface="+mn-ea"/>
                        </a:rPr>
                        <a:t>都道府県</a:t>
                      </a:r>
                      <a:endParaRPr lang="en-US" altLang="ja-JP" sz="1400" b="1"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r h="370840">
                <a:tc>
                  <a:txBody>
                    <a:bodyPr/>
                    <a:lstStyle/>
                    <a:p>
                      <a:pPr algn="ctr"/>
                      <a:r>
                        <a:rPr kumimoji="1" lang="ja-JP" altLang="en-US" sz="1400" b="1" dirty="0">
                          <a:solidFill>
                            <a:schemeClr val="tx1"/>
                          </a:solidFill>
                          <a:latin typeface="+mn-ea"/>
                        </a:rPr>
                        <a:t>これから</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する予定</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t>埼玉、富山、兵庫、奈良、島根、愛媛</a:t>
                      </a:r>
                      <a:r>
                        <a:rPr lang="ja-JP" altLang="en-US" sz="1400" b="1" dirty="0">
                          <a:latin typeface="+mn-ea"/>
                        </a:rPr>
                        <a:t>　　　　　　　　　　　　　   </a:t>
                      </a:r>
                      <a:endParaRPr lang="en-US" altLang="ja-JP" sz="1400" b="1" dirty="0">
                        <a:latin typeface="+mn-ea"/>
                      </a:endParaRPr>
                    </a:p>
                    <a:p>
                      <a:r>
                        <a:rPr lang="ja-JP" altLang="en-US" sz="1400" b="1" dirty="0">
                          <a:latin typeface="+mn-ea"/>
                        </a:rPr>
                        <a:t>　　　　　　　　　　　　　　  </a:t>
                      </a:r>
                      <a:r>
                        <a:rPr lang="en-US" altLang="ja-JP" sz="1400" b="1" dirty="0">
                          <a:latin typeface="+mn-ea"/>
                        </a:rPr>
                        <a:t>6</a:t>
                      </a:r>
                      <a:r>
                        <a:rPr lang="ja-JP" altLang="en-US" sz="1400" b="1" dirty="0">
                          <a:latin typeface="+mn-ea"/>
                        </a:rPr>
                        <a:t>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95002"/>
                  </a:ext>
                </a:extLst>
              </a:tr>
              <a:tr h="370840">
                <a:tc>
                  <a:txBody>
                    <a:bodyPr/>
                    <a:lstStyle/>
                    <a:p>
                      <a:pPr algn="ctr"/>
                      <a:r>
                        <a:rPr kumimoji="1" lang="ja-JP" altLang="en-US" sz="1400" b="1" dirty="0">
                          <a:solidFill>
                            <a:schemeClr val="tx1"/>
                          </a:solidFill>
                        </a:rPr>
                        <a:t>して</a:t>
                      </a:r>
                      <a:endParaRPr kumimoji="1" lang="en-US" altLang="ja-JP" sz="1400" b="1" dirty="0">
                        <a:solidFill>
                          <a:schemeClr val="tx1"/>
                        </a:solidFill>
                      </a:endParaRPr>
                    </a:p>
                    <a:p>
                      <a:pPr algn="ctr"/>
                      <a:r>
                        <a:rPr kumimoji="1" lang="ja-JP" altLang="en-US" sz="1400" b="1" dirty="0">
                          <a:solidFill>
                            <a:schemeClr val="tx1"/>
                          </a:solidFill>
                        </a:rPr>
                        <a:t>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b="0" dirty="0">
                          <a:latin typeface="+mn-ea"/>
                        </a:rPr>
                        <a:t>新潟、徳島、鹿児島　　　　</a:t>
                      </a:r>
                      <a:endParaRPr lang="en-US" altLang="ja-JP" sz="1400" b="0" dirty="0">
                        <a:latin typeface="+mn-ea"/>
                      </a:endParaRPr>
                    </a:p>
                    <a:p>
                      <a:r>
                        <a:rPr lang="ja-JP" altLang="en-US" sz="1400" b="1" dirty="0">
                          <a:latin typeface="+mn-ea"/>
                        </a:rPr>
                        <a:t>　　　　　　　　　　　　　　  </a:t>
                      </a:r>
                      <a:r>
                        <a:rPr lang="en-US" altLang="ja-JP" sz="1400" b="1" dirty="0">
                          <a:latin typeface="+mn-ea"/>
                        </a:rPr>
                        <a:t>3</a:t>
                      </a:r>
                      <a:r>
                        <a:rPr lang="ja-JP" altLang="en-US" sz="1400" b="1" dirty="0">
                          <a:latin typeface="+mn-ea"/>
                        </a:rPr>
                        <a:t>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177174"/>
                  </a:ext>
                </a:extLst>
              </a:tr>
            </a:tbl>
          </a:graphicData>
        </a:graphic>
      </p:graphicFrame>
      <p:graphicFrame>
        <p:nvGraphicFramePr>
          <p:cNvPr id="5" name="表 4">
            <a:extLst>
              <a:ext uri="{FF2B5EF4-FFF2-40B4-BE49-F238E27FC236}">
                <a16:creationId xmlns:a16="http://schemas.microsoft.com/office/drawing/2014/main" id="{001FE6D8-15EB-5504-6318-1E0B50E47F8E}"/>
              </a:ext>
            </a:extLst>
          </p:cNvPr>
          <p:cNvGraphicFramePr>
            <a:graphicFrameLocks noGrp="1"/>
          </p:cNvGraphicFramePr>
          <p:nvPr>
            <p:extLst>
              <p:ext uri="{D42A27DB-BD31-4B8C-83A1-F6EECF244321}">
                <p14:modId xmlns:p14="http://schemas.microsoft.com/office/powerpoint/2010/main" val="3366569451"/>
              </p:ext>
            </p:extLst>
          </p:nvPr>
        </p:nvGraphicFramePr>
        <p:xfrm>
          <a:off x="4662456" y="1183005"/>
          <a:ext cx="4169896" cy="3048000"/>
        </p:xfrm>
        <a:graphic>
          <a:graphicData uri="http://schemas.openxmlformats.org/drawingml/2006/table">
            <a:tbl>
              <a:tblPr firstRow="1" bandRow="1">
                <a:tableStyleId>{5C22544A-7EE6-4342-B048-85BDC9FD1C3A}</a:tableStyleId>
              </a:tblPr>
              <a:tblGrid>
                <a:gridCol w="947561">
                  <a:extLst>
                    <a:ext uri="{9D8B030D-6E8A-4147-A177-3AD203B41FA5}">
                      <a16:colId xmlns:a16="http://schemas.microsoft.com/office/drawing/2014/main" val="890779828"/>
                    </a:ext>
                  </a:extLst>
                </a:gridCol>
                <a:gridCol w="3222335">
                  <a:extLst>
                    <a:ext uri="{9D8B030D-6E8A-4147-A177-3AD203B41FA5}">
                      <a16:colId xmlns:a16="http://schemas.microsoft.com/office/drawing/2014/main" val="3318427881"/>
                    </a:ext>
                  </a:extLst>
                </a:gridCol>
              </a:tblGrid>
              <a:tr h="370840">
                <a:tc>
                  <a:txBody>
                    <a:bodyPr/>
                    <a:lstStyle/>
                    <a:p>
                      <a:pPr algn="ctr"/>
                      <a:r>
                        <a:rPr kumimoji="1" lang="ja-JP" altLang="en-US" sz="1400" b="1" dirty="0">
                          <a:solidFill>
                            <a:schemeClr val="tx1"/>
                          </a:solidFill>
                          <a:latin typeface="+mn-ea"/>
                        </a:rPr>
                        <a:t>ある</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400" b="0" dirty="0">
                          <a:solidFill>
                            <a:schemeClr val="tx1"/>
                          </a:solidFill>
                        </a:rPr>
                        <a:t>北海道、青森、岩手、</a:t>
                      </a:r>
                      <a:r>
                        <a:rPr lang="ja-JP" altLang="en-US" sz="1400" b="0" dirty="0">
                          <a:solidFill>
                            <a:schemeClr val="tx1"/>
                          </a:solidFill>
                        </a:rPr>
                        <a:t>宮城、山形、</a:t>
                      </a:r>
                      <a:endParaRPr lang="en-US" altLang="ja-JP" sz="1400" b="0" dirty="0">
                        <a:solidFill>
                          <a:schemeClr val="tx1"/>
                        </a:solidFill>
                      </a:endParaRPr>
                    </a:p>
                    <a:p>
                      <a:r>
                        <a:rPr lang="ja-JP" altLang="en-US" sz="1400" b="0" dirty="0">
                          <a:solidFill>
                            <a:schemeClr val="tx1"/>
                          </a:solidFill>
                        </a:rPr>
                        <a:t>福島、茨城、栃木、群馬、千葉、</a:t>
                      </a:r>
                      <a:endParaRPr lang="en-US" altLang="ja-JP" sz="1400" b="0" dirty="0">
                        <a:solidFill>
                          <a:schemeClr val="tx1"/>
                        </a:solidFill>
                      </a:endParaRPr>
                    </a:p>
                    <a:p>
                      <a:r>
                        <a:rPr lang="ja-JP" altLang="en-US" sz="1400" b="0" dirty="0">
                          <a:solidFill>
                            <a:schemeClr val="tx1"/>
                          </a:solidFill>
                        </a:rPr>
                        <a:t>神奈川、長野、新潟、静岡、愛知、</a:t>
                      </a:r>
                      <a:endParaRPr lang="en-US" altLang="ja-JP" sz="1400" b="0" dirty="0">
                        <a:solidFill>
                          <a:schemeClr val="tx1"/>
                        </a:solidFill>
                      </a:endParaRPr>
                    </a:p>
                    <a:p>
                      <a:r>
                        <a:rPr lang="ja-JP" altLang="en-US" sz="1400" b="0" dirty="0">
                          <a:solidFill>
                            <a:schemeClr val="tx1"/>
                          </a:solidFill>
                        </a:rPr>
                        <a:t>岐阜、福井、滋賀、京都、和歌山、</a:t>
                      </a:r>
                      <a:endParaRPr lang="en-US" altLang="ja-JP" sz="1400" b="0" dirty="0">
                        <a:solidFill>
                          <a:schemeClr val="tx1"/>
                        </a:solidFill>
                      </a:endParaRPr>
                    </a:p>
                    <a:p>
                      <a:r>
                        <a:rPr lang="ja-JP" altLang="en-US" sz="1400" b="0" dirty="0">
                          <a:solidFill>
                            <a:schemeClr val="tx1"/>
                          </a:solidFill>
                        </a:rPr>
                        <a:t>鳥取、岡山、広島、香川、福岡、佐賀、長崎、宮崎</a:t>
                      </a:r>
                      <a:r>
                        <a:rPr lang="ja-JP" altLang="en-US" sz="1400" b="0" dirty="0">
                          <a:solidFill>
                            <a:schemeClr val="tx1"/>
                          </a:solidFill>
                          <a:latin typeface="+mn-lt"/>
                        </a:rPr>
                        <a:t>　    　　　　　</a:t>
                      </a:r>
                      <a:endParaRPr lang="en-US" altLang="ja-JP" sz="1400" b="0" dirty="0">
                        <a:solidFill>
                          <a:schemeClr val="tx1"/>
                        </a:solidFill>
                        <a:latin typeface="+mn-lt"/>
                      </a:endParaRPr>
                    </a:p>
                    <a:p>
                      <a:r>
                        <a:rPr lang="ja-JP" altLang="en-US" sz="1400" b="0" dirty="0">
                          <a:solidFill>
                            <a:schemeClr val="tx1"/>
                          </a:solidFill>
                          <a:latin typeface="+mn-lt"/>
                        </a:rPr>
                        <a:t>　　　　　　　　　　　　</a:t>
                      </a:r>
                      <a:r>
                        <a:rPr lang="en-US" altLang="ja-JP" sz="1400" b="1" dirty="0">
                          <a:solidFill>
                            <a:schemeClr val="tx1"/>
                          </a:solidFill>
                          <a:latin typeface="+mn-ea"/>
                        </a:rPr>
                        <a:t>28</a:t>
                      </a:r>
                      <a:r>
                        <a:rPr lang="ja-JP" altLang="en-US" sz="1400" b="1" dirty="0">
                          <a:solidFill>
                            <a:schemeClr val="tx1"/>
                          </a:solidFill>
                          <a:latin typeface="+mn-ea"/>
                        </a:rPr>
                        <a:t>道府県</a:t>
                      </a:r>
                      <a:endParaRPr lang="en-US" altLang="ja-JP" sz="1400" b="1"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r h="370840">
                <a:tc>
                  <a:txBody>
                    <a:bodyPr/>
                    <a:lstStyle/>
                    <a:p>
                      <a:pPr algn="ctr"/>
                      <a:r>
                        <a:rPr kumimoji="1" lang="ja-JP" altLang="en-US" sz="1400" b="1" dirty="0">
                          <a:solidFill>
                            <a:schemeClr val="tx1"/>
                          </a:solidFill>
                          <a:latin typeface="+mn-ea"/>
                        </a:rPr>
                        <a:t>これから</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作る予定</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dirty="0"/>
                        <a:t>兵庫、島根、愛媛</a:t>
                      </a:r>
                      <a:r>
                        <a:rPr lang="ja-JP" altLang="en-US" sz="1400" b="1" dirty="0">
                          <a:latin typeface="+mn-ea"/>
                        </a:rPr>
                        <a:t>　　　　　　　　　　　　　   </a:t>
                      </a:r>
                      <a:endParaRPr lang="en-US" altLang="ja-JP" sz="1400" b="1" dirty="0">
                        <a:latin typeface="+mn-ea"/>
                      </a:endParaRPr>
                    </a:p>
                    <a:p>
                      <a:r>
                        <a:rPr lang="ja-JP" altLang="en-US" sz="1400" b="1" dirty="0">
                          <a:latin typeface="+mn-ea"/>
                        </a:rPr>
                        <a:t>　　　　　　　　　　　　　　  </a:t>
                      </a:r>
                      <a:r>
                        <a:rPr lang="en-US" altLang="ja-JP" sz="1400" b="1" dirty="0">
                          <a:latin typeface="+mn-ea"/>
                        </a:rPr>
                        <a:t>3</a:t>
                      </a:r>
                      <a:r>
                        <a:rPr lang="ja-JP" altLang="en-US" sz="1400" b="1" dirty="0">
                          <a:latin typeface="+mn-ea"/>
                        </a:rPr>
                        <a:t>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95002"/>
                  </a:ext>
                </a:extLst>
              </a:tr>
              <a:tr h="370840">
                <a:tc>
                  <a:txBody>
                    <a:bodyPr/>
                    <a:lstStyle/>
                    <a:p>
                      <a:pPr algn="ctr"/>
                      <a:r>
                        <a:rPr kumimoji="1" lang="ja-JP" altLang="en-US" sz="1400" b="1" dirty="0">
                          <a:solidFill>
                            <a:schemeClr val="tx1"/>
                          </a:solidFill>
                        </a:rPr>
                        <a:t>ない</a:t>
                      </a:r>
                      <a:endParaRPr kumimoji="1" lang="en-US" altLang="ja-JP" sz="1400" b="1" dirty="0">
                        <a:solidFill>
                          <a:schemeClr val="tx1"/>
                        </a:solidFill>
                      </a:endParaRPr>
                    </a:p>
                    <a:p>
                      <a:pPr algn="ctr"/>
                      <a:r>
                        <a:rPr kumimoji="1" lang="ja-JP" altLang="en-US" sz="1400" b="1" dirty="0">
                          <a:solidFill>
                            <a:schemeClr val="tx1"/>
                          </a:solidFill>
                        </a:rPr>
                        <a:t>特別設けていない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ja-JP" altLang="en-US" sz="1400" b="0" dirty="0">
                          <a:latin typeface="+mn-ea"/>
                        </a:rPr>
                        <a:t>秋田、埼玉、東京、山梨、三重、富山、石川、大阪、奈良、山口、徳島、高知</a:t>
                      </a:r>
                      <a:endParaRPr lang="en-US" altLang="ja-JP" sz="1400" b="0" dirty="0">
                        <a:latin typeface="+mn-ea"/>
                      </a:endParaRPr>
                    </a:p>
                    <a:p>
                      <a:r>
                        <a:rPr lang="ja-JP" altLang="en-US" sz="1400" b="0" dirty="0">
                          <a:latin typeface="+mn-ea"/>
                        </a:rPr>
                        <a:t>熊本、大分、鹿児島、沖縄</a:t>
                      </a:r>
                      <a:r>
                        <a:rPr lang="ja-JP" altLang="en-US" sz="1400" b="1" dirty="0">
                          <a:latin typeface="+mn-ea"/>
                        </a:rPr>
                        <a:t>　　　　　　　　　　　　　　  　　</a:t>
                      </a:r>
                      <a:endParaRPr lang="en-US" altLang="ja-JP" sz="1400" b="1" dirty="0">
                        <a:latin typeface="+mn-ea"/>
                      </a:endParaRPr>
                    </a:p>
                    <a:p>
                      <a:r>
                        <a:rPr lang="ja-JP" altLang="en-US" sz="1400" b="1" dirty="0">
                          <a:latin typeface="+mn-ea"/>
                        </a:rPr>
                        <a:t>　　　　　　　　　　　　</a:t>
                      </a:r>
                      <a:r>
                        <a:rPr lang="en-US" altLang="ja-JP" sz="1400" b="1" dirty="0">
                          <a:latin typeface="+mn-ea"/>
                        </a:rPr>
                        <a:t>16</a:t>
                      </a:r>
                      <a:r>
                        <a:rPr lang="ja-JP" altLang="en-US" sz="1400" b="1" dirty="0">
                          <a:latin typeface="+mn-ea"/>
                        </a:rPr>
                        <a:t>都府県</a:t>
                      </a:r>
                      <a:endParaRPr lang="en-US" altLang="ja-JP" sz="1400" b="1" dirty="0">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177174"/>
                  </a:ext>
                </a:extLst>
              </a:tr>
            </a:tbl>
          </a:graphicData>
        </a:graphic>
      </p:graphicFrame>
      <p:sp>
        <p:nvSpPr>
          <p:cNvPr id="8" name="テキスト ボックス 7">
            <a:extLst>
              <a:ext uri="{FF2B5EF4-FFF2-40B4-BE49-F238E27FC236}">
                <a16:creationId xmlns:a16="http://schemas.microsoft.com/office/drawing/2014/main" id="{121762BC-64BD-FA7A-800C-B1EC09B03CDE}"/>
              </a:ext>
            </a:extLst>
          </p:cNvPr>
          <p:cNvSpPr txBox="1"/>
          <p:nvPr/>
        </p:nvSpPr>
        <p:spPr>
          <a:xfrm>
            <a:off x="318214" y="4420592"/>
            <a:ext cx="4931158" cy="369332"/>
          </a:xfrm>
          <a:prstGeom prst="rect">
            <a:avLst/>
          </a:prstGeom>
          <a:noFill/>
        </p:spPr>
        <p:txBody>
          <a:bodyPr wrap="none" rtlCol="0">
            <a:spAutoFit/>
          </a:bodyPr>
          <a:lstStyle/>
          <a:p>
            <a:r>
              <a:rPr kumimoji="1" lang="ja-JP" altLang="en-US" b="1" dirty="0">
                <a:latin typeface="+mn-ea"/>
              </a:rPr>
              <a:t>３</a:t>
            </a:r>
            <a:r>
              <a:rPr kumimoji="1" lang="en-US" altLang="ja-JP" b="1" dirty="0">
                <a:latin typeface="+mn-ea"/>
              </a:rPr>
              <a:t>.</a:t>
            </a:r>
            <a:r>
              <a:rPr kumimoji="1" lang="ja-JP" altLang="en-US" b="1" dirty="0">
                <a:latin typeface="+mn-ea"/>
              </a:rPr>
              <a:t> 会員増強に取り組む部署（委員会）の名前</a:t>
            </a:r>
            <a:endParaRPr kumimoji="1" lang="en-US" altLang="ja-JP" b="1" dirty="0">
              <a:latin typeface="+mn-ea"/>
            </a:endParaRPr>
          </a:p>
        </p:txBody>
      </p:sp>
      <p:graphicFrame>
        <p:nvGraphicFramePr>
          <p:cNvPr id="9" name="表 8">
            <a:extLst>
              <a:ext uri="{FF2B5EF4-FFF2-40B4-BE49-F238E27FC236}">
                <a16:creationId xmlns:a16="http://schemas.microsoft.com/office/drawing/2014/main" id="{C7E71B8D-FC7F-E86B-DDD8-D182FCD3208E}"/>
              </a:ext>
            </a:extLst>
          </p:cNvPr>
          <p:cNvGraphicFramePr>
            <a:graphicFrameLocks noGrp="1"/>
          </p:cNvGraphicFramePr>
          <p:nvPr>
            <p:extLst>
              <p:ext uri="{D42A27DB-BD31-4B8C-83A1-F6EECF244321}">
                <p14:modId xmlns:p14="http://schemas.microsoft.com/office/powerpoint/2010/main" val="442280579"/>
              </p:ext>
            </p:extLst>
          </p:nvPr>
        </p:nvGraphicFramePr>
        <p:xfrm>
          <a:off x="318214" y="4755128"/>
          <a:ext cx="8514138" cy="1798320"/>
        </p:xfrm>
        <a:graphic>
          <a:graphicData uri="http://schemas.openxmlformats.org/drawingml/2006/table">
            <a:tbl>
              <a:tblPr firstRow="1" bandRow="1">
                <a:tableStyleId>{5C22544A-7EE6-4342-B048-85BDC9FD1C3A}</a:tableStyleId>
              </a:tblPr>
              <a:tblGrid>
                <a:gridCol w="8514138">
                  <a:extLst>
                    <a:ext uri="{9D8B030D-6E8A-4147-A177-3AD203B41FA5}">
                      <a16:colId xmlns:a16="http://schemas.microsoft.com/office/drawing/2014/main" val="33184278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会員</a:t>
                      </a:r>
                      <a:r>
                        <a:rPr kumimoji="1" lang="ja-JP" altLang="en-US" sz="1400" b="0" dirty="0">
                          <a:solidFill>
                            <a:schemeClr val="tx1"/>
                          </a:solidFill>
                        </a:rPr>
                        <a:t>委員会、</a:t>
                      </a:r>
                      <a:r>
                        <a:rPr kumimoji="1" lang="ja-JP" altLang="en-US" sz="1400" b="1" dirty="0">
                          <a:solidFill>
                            <a:schemeClr val="tx1"/>
                          </a:solidFill>
                        </a:rPr>
                        <a:t>会員業務</a:t>
                      </a:r>
                      <a:r>
                        <a:rPr kumimoji="1" lang="ja-JP" altLang="en-US" sz="1400" b="0" dirty="0">
                          <a:solidFill>
                            <a:schemeClr val="tx1"/>
                          </a:solidFill>
                        </a:rPr>
                        <a:t>委員会、</a:t>
                      </a:r>
                      <a:r>
                        <a:rPr kumimoji="1" lang="ja-JP" altLang="en-US" sz="1400" b="1" dirty="0">
                          <a:solidFill>
                            <a:schemeClr val="tx1"/>
                          </a:solidFill>
                        </a:rPr>
                        <a:t>会員増強</a:t>
                      </a:r>
                      <a:r>
                        <a:rPr kumimoji="1" lang="ja-JP" altLang="en-US" sz="1400" b="0" dirty="0">
                          <a:solidFill>
                            <a:schemeClr val="tx1"/>
                          </a:solidFill>
                        </a:rPr>
                        <a:t>委員会、</a:t>
                      </a:r>
                      <a:r>
                        <a:rPr kumimoji="1" lang="ja-JP" altLang="en-US" sz="1400" b="1" dirty="0">
                          <a:solidFill>
                            <a:schemeClr val="tx1"/>
                          </a:solidFill>
                        </a:rPr>
                        <a:t>会員増強推進</a:t>
                      </a:r>
                      <a:r>
                        <a:rPr kumimoji="1" lang="ja-JP" altLang="en-US" sz="1400" b="0" dirty="0">
                          <a:solidFill>
                            <a:schemeClr val="tx1"/>
                          </a:solidFill>
                        </a:rPr>
                        <a:t>チーム、</a:t>
                      </a:r>
                      <a:r>
                        <a:rPr kumimoji="1" lang="ja-JP" altLang="en-US" sz="1400" b="1" dirty="0">
                          <a:solidFill>
                            <a:schemeClr val="tx1"/>
                          </a:solidFill>
                        </a:rPr>
                        <a:t>会員増強推進</a:t>
                      </a:r>
                      <a:r>
                        <a:rPr kumimoji="1" lang="ja-JP" altLang="en-US" sz="1400" b="0" dirty="0">
                          <a:solidFill>
                            <a:schemeClr val="tx1"/>
                          </a:solidFill>
                        </a:rPr>
                        <a:t>特別委員会、</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会員増大推進</a:t>
                      </a:r>
                      <a:r>
                        <a:rPr kumimoji="1" lang="ja-JP" altLang="en-US" sz="1400" b="0" dirty="0">
                          <a:solidFill>
                            <a:schemeClr val="tx1"/>
                          </a:solidFill>
                        </a:rPr>
                        <a:t>特別委員会、</a:t>
                      </a:r>
                      <a:r>
                        <a:rPr kumimoji="1" lang="ja-JP" altLang="en-US" sz="1400" b="1" dirty="0">
                          <a:solidFill>
                            <a:schemeClr val="tx1"/>
                          </a:solidFill>
                        </a:rPr>
                        <a:t>会員増強</a:t>
                      </a:r>
                      <a:r>
                        <a:rPr kumimoji="1" lang="ja-JP" altLang="en-US" sz="1400" b="0" dirty="0">
                          <a:solidFill>
                            <a:schemeClr val="tx1"/>
                          </a:solidFill>
                        </a:rPr>
                        <a:t>特別委員会、</a:t>
                      </a:r>
                      <a:r>
                        <a:rPr kumimoji="1" lang="ja-JP" altLang="en-US" sz="1400" b="1" dirty="0">
                          <a:solidFill>
                            <a:schemeClr val="tx1"/>
                          </a:solidFill>
                        </a:rPr>
                        <a:t>会員増強</a:t>
                      </a:r>
                      <a:r>
                        <a:rPr kumimoji="1" lang="ja-JP" altLang="en-US" sz="1400" b="0" dirty="0">
                          <a:solidFill>
                            <a:schemeClr val="tx1"/>
                          </a:solidFill>
                        </a:rPr>
                        <a:t>部会、</a:t>
                      </a:r>
                      <a:r>
                        <a:rPr kumimoji="1" lang="ja-JP" altLang="en-US" sz="1400" b="1" dirty="0">
                          <a:solidFill>
                            <a:schemeClr val="tx1"/>
                          </a:solidFill>
                        </a:rPr>
                        <a:t>会員厚生</a:t>
                      </a:r>
                      <a:r>
                        <a:rPr kumimoji="1" lang="ja-JP" altLang="en-US" sz="1400" b="0" dirty="0">
                          <a:solidFill>
                            <a:schemeClr val="tx1"/>
                          </a:solidFill>
                        </a:rPr>
                        <a:t>委員会</a:t>
                      </a:r>
                      <a:endParaRPr kumimoji="1" lang="en-US" altLang="ja-JP" sz="1400" b="0" dirty="0">
                        <a:solidFill>
                          <a:schemeClr val="tx1"/>
                        </a:solidFill>
                      </a:endParaRPr>
                    </a:p>
                    <a:p>
                      <a:r>
                        <a:rPr kumimoji="1" lang="ja-JP" altLang="en-US" sz="1400" b="1" dirty="0">
                          <a:solidFill>
                            <a:schemeClr val="tx1"/>
                          </a:solidFill>
                        </a:rPr>
                        <a:t>建築士育成</a:t>
                      </a:r>
                      <a:r>
                        <a:rPr kumimoji="1" lang="ja-JP" altLang="en-US" sz="1400" b="0" dirty="0">
                          <a:solidFill>
                            <a:schemeClr val="tx1"/>
                          </a:solidFill>
                        </a:rPr>
                        <a:t>特別委員会、</a:t>
                      </a:r>
                      <a:r>
                        <a:rPr kumimoji="1" lang="ja-JP" altLang="en-US" sz="1400" b="1" dirty="0">
                          <a:solidFill>
                            <a:schemeClr val="tx1"/>
                          </a:solidFill>
                        </a:rPr>
                        <a:t>制度</a:t>
                      </a:r>
                      <a:r>
                        <a:rPr kumimoji="1" lang="ja-JP" altLang="en-US" sz="1400" b="0" dirty="0">
                          <a:solidFill>
                            <a:schemeClr val="tx1"/>
                          </a:solidFill>
                        </a:rPr>
                        <a:t>委員会、</a:t>
                      </a:r>
                      <a:r>
                        <a:rPr kumimoji="1" lang="ja-JP" altLang="en-US" sz="1400" b="1" dirty="0">
                          <a:solidFill>
                            <a:schemeClr val="tx1"/>
                          </a:solidFill>
                        </a:rPr>
                        <a:t>組織</a:t>
                      </a:r>
                      <a:r>
                        <a:rPr kumimoji="1" lang="ja-JP" altLang="en-US" sz="1400" b="0" dirty="0">
                          <a:solidFill>
                            <a:schemeClr val="tx1"/>
                          </a:solidFill>
                        </a:rPr>
                        <a:t>委員会、</a:t>
                      </a:r>
                      <a:r>
                        <a:rPr kumimoji="1" lang="ja-JP" altLang="en-US" sz="1400" b="1" dirty="0">
                          <a:solidFill>
                            <a:schemeClr val="tx1"/>
                          </a:solidFill>
                        </a:rPr>
                        <a:t>特命</a:t>
                      </a:r>
                      <a:r>
                        <a:rPr kumimoji="1" lang="ja-JP" altLang="en-US" sz="1400" b="0" dirty="0">
                          <a:solidFill>
                            <a:schemeClr val="tx1"/>
                          </a:solidFill>
                        </a:rPr>
                        <a:t>委員会</a:t>
                      </a:r>
                      <a:endParaRPr kumimoji="1" lang="en-US" altLang="ja-JP" sz="1400" b="0" dirty="0">
                        <a:solidFill>
                          <a:schemeClr val="tx1"/>
                        </a:solidFill>
                      </a:endParaRPr>
                    </a:p>
                    <a:p>
                      <a:r>
                        <a:rPr kumimoji="1" lang="ja-JP" altLang="en-US" sz="1400" b="0" dirty="0">
                          <a:solidFill>
                            <a:schemeClr val="tx1"/>
                          </a:solidFill>
                          <a:latin typeface="+mn-ea"/>
                        </a:rPr>
                        <a:t>総務企画委員会、総務財務委員会、総務委員会、総務情報委員会、</a:t>
                      </a:r>
                      <a:endParaRPr kumimoji="1" lang="en-US" altLang="ja-JP" sz="1400" b="0" dirty="0">
                        <a:solidFill>
                          <a:schemeClr val="tx1"/>
                        </a:solidFill>
                        <a:latin typeface="+mn-ea"/>
                      </a:endParaRPr>
                    </a:p>
                    <a:p>
                      <a:r>
                        <a:rPr kumimoji="1" lang="ja-JP" altLang="en-US" sz="1400" b="0" dirty="0">
                          <a:solidFill>
                            <a:schemeClr val="tx1"/>
                          </a:solidFill>
                          <a:latin typeface="+mn-ea"/>
                        </a:rPr>
                        <a:t>青年委員会、女性委員会</a:t>
                      </a:r>
                      <a:endParaRPr kumimoji="1" lang="en-US" altLang="ja-JP" sz="1400" b="0" dirty="0">
                        <a:solidFill>
                          <a:schemeClr val="tx1"/>
                        </a:solidFill>
                        <a:latin typeface="+mn-ea"/>
                      </a:endParaRPr>
                    </a:p>
                    <a:p>
                      <a:r>
                        <a:rPr kumimoji="1" lang="ja-JP" altLang="en-US" sz="1400" b="0" dirty="0">
                          <a:solidFill>
                            <a:schemeClr val="tx1"/>
                          </a:solidFill>
                          <a:latin typeface="+mn-ea"/>
                        </a:rPr>
                        <a:t>理事会、常任理事会、支部長会</a:t>
                      </a:r>
                      <a:endParaRPr kumimoji="1" lang="en-US" altLang="ja-JP" sz="1400" b="0" dirty="0">
                        <a:solidFill>
                          <a:schemeClr val="tx1"/>
                        </a:solidFill>
                        <a:latin typeface="+mn-ea"/>
                      </a:endParaRPr>
                    </a:p>
                    <a:p>
                      <a:r>
                        <a:rPr kumimoji="1" lang="ja-JP" altLang="en-US" sz="1400" b="0" dirty="0">
                          <a:solidFill>
                            <a:schemeClr val="tx1"/>
                          </a:solidFill>
                          <a:latin typeface="+mn-ea"/>
                        </a:rPr>
                        <a:t>士会全体</a:t>
                      </a:r>
                      <a:endParaRPr kumimoji="1" lang="en-US" altLang="ja-JP" sz="1400" b="0" dirty="0">
                        <a:solidFill>
                          <a:schemeClr val="tx1"/>
                        </a:solidFill>
                        <a:latin typeface="+mn-ea"/>
                      </a:endParaRPr>
                    </a:p>
                    <a:p>
                      <a:r>
                        <a:rPr kumimoji="1" lang="ja-JP" altLang="en-US" sz="1400" b="0" dirty="0">
                          <a:solidFill>
                            <a:schemeClr val="tx1"/>
                          </a:solidFill>
                          <a:latin typeface="+mn-ea"/>
                        </a:rPr>
                        <a:t>サポートの会チームエイド</a:t>
                      </a:r>
                      <a:endParaRPr lang="en-US" altLang="ja-JP" sz="1400" b="1"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bl>
          </a:graphicData>
        </a:graphic>
      </p:graphicFrame>
    </p:spTree>
    <p:extLst>
      <p:ext uri="{BB962C8B-B14F-4D97-AF65-F5344CB8AC3E}">
        <p14:creationId xmlns:p14="http://schemas.microsoft.com/office/powerpoint/2010/main" val="117417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44D20F-9B92-7EB8-BFC7-2001669D169B}"/>
              </a:ext>
            </a:extLst>
          </p:cNvPr>
          <p:cNvSpPr txBox="1"/>
          <p:nvPr/>
        </p:nvSpPr>
        <p:spPr>
          <a:xfrm>
            <a:off x="143868" y="542379"/>
            <a:ext cx="3991798" cy="369332"/>
          </a:xfrm>
          <a:prstGeom prst="rect">
            <a:avLst/>
          </a:prstGeom>
          <a:noFill/>
        </p:spPr>
        <p:txBody>
          <a:bodyPr wrap="none" rtlCol="0">
            <a:spAutoFit/>
          </a:bodyPr>
          <a:lstStyle/>
          <a:p>
            <a:r>
              <a:rPr kumimoji="1" lang="ja-JP" altLang="en-US" b="1" dirty="0">
                <a:latin typeface="+mn-ea"/>
              </a:rPr>
              <a:t>４</a:t>
            </a:r>
            <a:r>
              <a:rPr kumimoji="1" lang="en-US" altLang="ja-JP" b="1" dirty="0">
                <a:latin typeface="+mn-ea"/>
              </a:rPr>
              <a:t>.</a:t>
            </a:r>
            <a:r>
              <a:rPr kumimoji="1" lang="ja-JP" altLang="en-US" b="1" dirty="0">
                <a:latin typeface="+mn-ea"/>
              </a:rPr>
              <a:t> 会員増強の取組み（予定も含む）</a:t>
            </a:r>
            <a:endParaRPr kumimoji="1" lang="en-US" altLang="ja-JP" b="1" dirty="0">
              <a:latin typeface="+mn-ea"/>
            </a:endParaRPr>
          </a:p>
        </p:txBody>
      </p:sp>
      <p:graphicFrame>
        <p:nvGraphicFramePr>
          <p:cNvPr id="3" name="表 2">
            <a:extLst>
              <a:ext uri="{FF2B5EF4-FFF2-40B4-BE49-F238E27FC236}">
                <a16:creationId xmlns:a16="http://schemas.microsoft.com/office/drawing/2014/main" id="{4FABE6BC-BCB2-A6A1-E899-8490EFCE58BA}"/>
              </a:ext>
            </a:extLst>
          </p:cNvPr>
          <p:cNvGraphicFramePr>
            <a:graphicFrameLocks noGrp="1"/>
          </p:cNvGraphicFramePr>
          <p:nvPr>
            <p:extLst>
              <p:ext uri="{D42A27DB-BD31-4B8C-83A1-F6EECF244321}">
                <p14:modId xmlns:p14="http://schemas.microsoft.com/office/powerpoint/2010/main" val="2466532832"/>
              </p:ext>
            </p:extLst>
          </p:nvPr>
        </p:nvGraphicFramePr>
        <p:xfrm>
          <a:off x="301790" y="897033"/>
          <a:ext cx="8514138" cy="1371600"/>
        </p:xfrm>
        <a:graphic>
          <a:graphicData uri="http://schemas.openxmlformats.org/drawingml/2006/table">
            <a:tbl>
              <a:tblPr firstRow="1" bandRow="1">
                <a:tableStyleId>{5C22544A-7EE6-4342-B048-85BDC9FD1C3A}</a:tableStyleId>
              </a:tblPr>
              <a:tblGrid>
                <a:gridCol w="8514138">
                  <a:extLst>
                    <a:ext uri="{9D8B030D-6E8A-4147-A177-3AD203B41FA5}">
                      <a16:colId xmlns:a16="http://schemas.microsoft.com/office/drawing/2014/main" val="33184278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入会勧誘</a:t>
                      </a:r>
                      <a:r>
                        <a:rPr kumimoji="1" lang="ja-JP" altLang="en-US" sz="1400" b="0" dirty="0">
                          <a:solidFill>
                            <a:schemeClr val="tx1"/>
                          </a:solidFill>
                        </a:rPr>
                        <a:t>、</a:t>
                      </a:r>
                      <a:r>
                        <a:rPr kumimoji="1" lang="ja-JP" altLang="en-US" sz="1400" b="1" dirty="0">
                          <a:solidFill>
                            <a:schemeClr val="tx1"/>
                          </a:solidFill>
                        </a:rPr>
                        <a:t>入会案内</a:t>
                      </a:r>
                      <a:r>
                        <a:rPr kumimoji="1" lang="ja-JP" altLang="en-US" sz="1400" b="0" dirty="0">
                          <a:solidFill>
                            <a:schemeClr val="tx1"/>
                          </a:solidFill>
                        </a:rPr>
                        <a:t>チラシ作成、</a:t>
                      </a:r>
                      <a:r>
                        <a:rPr kumimoji="1" lang="ja-JP" altLang="en-US" sz="1400" b="1" dirty="0">
                          <a:solidFill>
                            <a:schemeClr val="tx1"/>
                          </a:solidFill>
                        </a:rPr>
                        <a:t>入会案内</a:t>
                      </a:r>
                      <a:r>
                        <a:rPr kumimoji="1" lang="ja-JP" altLang="en-US" sz="1400" b="0" dirty="0">
                          <a:solidFill>
                            <a:schemeClr val="tx1"/>
                          </a:solidFill>
                        </a:rPr>
                        <a:t>パンフレットを配布、</a:t>
                      </a:r>
                      <a:r>
                        <a:rPr kumimoji="1" lang="ja-JP" altLang="en-US" sz="1400" b="1" dirty="0">
                          <a:solidFill>
                            <a:schemeClr val="tx1"/>
                          </a:solidFill>
                        </a:rPr>
                        <a:t>ホームページ</a:t>
                      </a:r>
                      <a:r>
                        <a:rPr kumimoji="1" lang="ja-JP" altLang="en-US" sz="1400" b="0" dirty="0">
                          <a:solidFill>
                            <a:schemeClr val="tx1"/>
                          </a:solidFill>
                        </a:rPr>
                        <a:t>に入会案内情報を掲載、</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入会</a:t>
                      </a:r>
                      <a:r>
                        <a:rPr kumimoji="1" lang="ja-JP" altLang="en-US" sz="1400" b="1" dirty="0">
                          <a:solidFill>
                            <a:schemeClr val="tx1"/>
                          </a:solidFill>
                        </a:rPr>
                        <a:t>キャンペーン</a:t>
                      </a:r>
                      <a:r>
                        <a:rPr kumimoji="1" lang="ja-JP" altLang="en-US" sz="1400" b="0" dirty="0">
                          <a:solidFill>
                            <a:schemeClr val="tx1"/>
                          </a:solidFill>
                        </a:rPr>
                        <a:t>、入会者と紹介者にクオカード</a:t>
                      </a:r>
                      <a:r>
                        <a:rPr kumimoji="1" lang="ja-JP" altLang="en-US" sz="1400" b="1" dirty="0">
                          <a:solidFill>
                            <a:schemeClr val="tx1"/>
                          </a:solidFill>
                        </a:rPr>
                        <a:t>プレゼント</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資格学校の</a:t>
                      </a:r>
                      <a:r>
                        <a:rPr kumimoji="1" lang="ja-JP" altLang="en-US" sz="1400" b="1" dirty="0">
                          <a:solidFill>
                            <a:schemeClr val="tx1"/>
                          </a:solidFill>
                        </a:rPr>
                        <a:t>合格祝賀会</a:t>
                      </a:r>
                      <a:r>
                        <a:rPr kumimoji="1" lang="ja-JP" altLang="en-US" sz="1400" b="0" dirty="0">
                          <a:solidFill>
                            <a:schemeClr val="tx1"/>
                          </a:solidFill>
                        </a:rPr>
                        <a:t>、</a:t>
                      </a:r>
                      <a:r>
                        <a:rPr kumimoji="1" lang="ja-JP" altLang="en-US" sz="1400" b="1" dirty="0">
                          <a:solidFill>
                            <a:schemeClr val="tx1"/>
                          </a:solidFill>
                        </a:rPr>
                        <a:t>免許交付式</a:t>
                      </a:r>
                      <a:r>
                        <a:rPr kumimoji="1" lang="ja-JP" altLang="en-US" sz="1400" b="0" dirty="0">
                          <a:solidFill>
                            <a:schemeClr val="tx1"/>
                          </a:solidFill>
                        </a:rPr>
                        <a:t>で</a:t>
                      </a:r>
                      <a:r>
                        <a:rPr kumimoji="1" lang="en-US" altLang="ja-JP" sz="1400" b="0" dirty="0">
                          <a:solidFill>
                            <a:schemeClr val="tx1"/>
                          </a:solidFill>
                        </a:rPr>
                        <a:t>PR</a:t>
                      </a:r>
                      <a:r>
                        <a:rPr kumimoji="1" lang="ja-JP" altLang="en-US" sz="1400" b="0" dirty="0">
                          <a:solidFill>
                            <a:schemeClr val="tx1"/>
                          </a:solidFill>
                        </a:rPr>
                        <a:t>、定期講習案内に</a:t>
                      </a:r>
                      <a:r>
                        <a:rPr kumimoji="1" lang="ja-JP" altLang="en-US" sz="1400" b="1" dirty="0">
                          <a:solidFill>
                            <a:schemeClr val="tx1"/>
                          </a:solidFill>
                        </a:rPr>
                        <a:t>入会申込書</a:t>
                      </a:r>
                      <a:r>
                        <a:rPr kumimoji="1" lang="ja-JP" altLang="en-US" sz="1400" b="0" dirty="0">
                          <a:solidFill>
                            <a:schemeClr val="tx1"/>
                          </a:solidFill>
                        </a:rPr>
                        <a:t>を同封</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事務所協会の未入会会員を</a:t>
                      </a:r>
                      <a:r>
                        <a:rPr kumimoji="1" lang="ja-JP" altLang="en-US" sz="1400" b="1" dirty="0">
                          <a:solidFill>
                            <a:schemeClr val="tx1"/>
                          </a:solidFill>
                        </a:rPr>
                        <a:t>勧誘</a:t>
                      </a:r>
                      <a:r>
                        <a:rPr kumimoji="1" lang="ja-JP" altLang="en-US" sz="1400" b="0" dirty="0">
                          <a:solidFill>
                            <a:schemeClr val="tx1"/>
                          </a:solidFill>
                        </a:rPr>
                        <a:t>、</a:t>
                      </a:r>
                      <a:r>
                        <a:rPr kumimoji="1" lang="en-US" altLang="ja-JP" sz="1400" b="1" dirty="0">
                          <a:solidFill>
                            <a:schemeClr val="tx1"/>
                          </a:solidFill>
                        </a:rPr>
                        <a:t>CPD</a:t>
                      </a:r>
                      <a:r>
                        <a:rPr kumimoji="1" lang="ja-JP" altLang="en-US" sz="1400" b="1" dirty="0">
                          <a:solidFill>
                            <a:schemeClr val="tx1"/>
                          </a:solidFill>
                        </a:rPr>
                        <a:t>登録制度</a:t>
                      </a:r>
                      <a:r>
                        <a:rPr kumimoji="1" lang="ja-JP" altLang="en-US" sz="1400" b="0" dirty="0">
                          <a:solidFill>
                            <a:schemeClr val="tx1"/>
                          </a:solidFill>
                        </a:rPr>
                        <a:t>で勧誘、</a:t>
                      </a:r>
                      <a:r>
                        <a:rPr kumimoji="1" lang="ja-JP" altLang="en-US" sz="1400" b="1" dirty="0">
                          <a:solidFill>
                            <a:schemeClr val="tx1"/>
                          </a:solidFill>
                        </a:rPr>
                        <a:t>知り合い</a:t>
                      </a:r>
                      <a:r>
                        <a:rPr kumimoji="1" lang="ja-JP" altLang="en-US" sz="1400" b="0" dirty="0">
                          <a:solidFill>
                            <a:schemeClr val="tx1"/>
                          </a:solidFill>
                        </a:rPr>
                        <a:t>を勧誘</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建築系学生</a:t>
                      </a:r>
                      <a:r>
                        <a:rPr kumimoji="1" lang="ja-JP" altLang="en-US" sz="1400" b="0" dirty="0">
                          <a:solidFill>
                            <a:schemeClr val="tx1"/>
                          </a:solidFill>
                        </a:rPr>
                        <a:t>への技術支援（建築甲子園等）、イベントの際に</a:t>
                      </a:r>
                      <a:r>
                        <a:rPr kumimoji="1" lang="ja-JP" altLang="en-US" sz="1400" b="1" dirty="0">
                          <a:solidFill>
                            <a:schemeClr val="tx1"/>
                          </a:solidFill>
                        </a:rPr>
                        <a:t>大学生</a:t>
                      </a:r>
                      <a:r>
                        <a:rPr kumimoji="1" lang="ja-JP" altLang="en-US" sz="1400" b="0" dirty="0">
                          <a:solidFill>
                            <a:schemeClr val="tx1"/>
                          </a:solidFill>
                        </a:rPr>
                        <a:t>等に声かけ、大学教員との懇談会</a:t>
                      </a:r>
                      <a:endParaRPr kumimoji="1" lang="en-US" altLang="ja-JP"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特別準会員の入会費、年会費の</a:t>
                      </a:r>
                      <a:r>
                        <a:rPr kumimoji="1" lang="ja-JP" altLang="en-US" sz="1400" b="1" dirty="0">
                          <a:solidFill>
                            <a:schemeClr val="tx1"/>
                          </a:solidFill>
                        </a:rPr>
                        <a:t>無料化</a:t>
                      </a:r>
                      <a:r>
                        <a:rPr kumimoji="1" lang="ja-JP" altLang="en-US" sz="1400" b="0" dirty="0">
                          <a:solidFill>
                            <a:schemeClr val="tx1"/>
                          </a:solidFill>
                          <a:latin typeface="+mn-lt"/>
                        </a:rPr>
                        <a:t>、</a:t>
                      </a:r>
                      <a:r>
                        <a:rPr kumimoji="1" lang="ja-JP" altLang="en-US" sz="1400" b="1" dirty="0">
                          <a:solidFill>
                            <a:schemeClr val="tx1"/>
                          </a:solidFill>
                          <a:latin typeface="+mn-ea"/>
                        </a:rPr>
                        <a:t>けんちく寺子屋</a:t>
                      </a:r>
                      <a:r>
                        <a:rPr kumimoji="1" lang="ja-JP" altLang="en-US" sz="1400" b="0" dirty="0">
                          <a:solidFill>
                            <a:schemeClr val="tx1"/>
                          </a:solidFill>
                          <a:latin typeface="+mn-ea"/>
                        </a:rPr>
                        <a:t>、等</a:t>
                      </a:r>
                      <a:endParaRPr kumimoji="1" lang="en-US" altLang="ja-JP" sz="1400" b="0"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bl>
          </a:graphicData>
        </a:graphic>
      </p:graphicFrame>
      <p:sp>
        <p:nvSpPr>
          <p:cNvPr id="5" name="テキスト ボックス 4">
            <a:extLst>
              <a:ext uri="{FF2B5EF4-FFF2-40B4-BE49-F238E27FC236}">
                <a16:creationId xmlns:a16="http://schemas.microsoft.com/office/drawing/2014/main" id="{95ADC346-2AF8-B2C2-7CC6-69B454151852}"/>
              </a:ext>
            </a:extLst>
          </p:cNvPr>
          <p:cNvSpPr txBox="1"/>
          <p:nvPr/>
        </p:nvSpPr>
        <p:spPr>
          <a:xfrm>
            <a:off x="145992" y="2794989"/>
            <a:ext cx="3530134" cy="369332"/>
          </a:xfrm>
          <a:prstGeom prst="rect">
            <a:avLst/>
          </a:prstGeom>
          <a:noFill/>
        </p:spPr>
        <p:txBody>
          <a:bodyPr wrap="none" rtlCol="0">
            <a:spAutoFit/>
          </a:bodyPr>
          <a:lstStyle/>
          <a:p>
            <a:r>
              <a:rPr kumimoji="1" lang="ja-JP" altLang="en-US" b="1" dirty="0">
                <a:latin typeface="+mn-ea"/>
              </a:rPr>
              <a:t>５</a:t>
            </a:r>
            <a:r>
              <a:rPr kumimoji="1" lang="en-US" altLang="ja-JP" b="1" dirty="0">
                <a:latin typeface="+mn-ea"/>
              </a:rPr>
              <a:t>.</a:t>
            </a:r>
            <a:r>
              <a:rPr kumimoji="1" lang="ja-JP" altLang="en-US" b="1" dirty="0">
                <a:latin typeface="+mn-ea"/>
              </a:rPr>
              <a:t> 事務局として考えていること</a:t>
            </a:r>
            <a:endParaRPr kumimoji="1" lang="en-US" altLang="ja-JP" b="1" dirty="0">
              <a:latin typeface="+mn-ea"/>
            </a:endParaRPr>
          </a:p>
        </p:txBody>
      </p:sp>
      <p:graphicFrame>
        <p:nvGraphicFramePr>
          <p:cNvPr id="6" name="表 5">
            <a:extLst>
              <a:ext uri="{FF2B5EF4-FFF2-40B4-BE49-F238E27FC236}">
                <a16:creationId xmlns:a16="http://schemas.microsoft.com/office/drawing/2014/main" id="{4B574BED-C75E-DF70-07CD-C77E53F183DC}"/>
              </a:ext>
            </a:extLst>
          </p:cNvPr>
          <p:cNvGraphicFramePr>
            <a:graphicFrameLocks noGrp="1"/>
          </p:cNvGraphicFramePr>
          <p:nvPr>
            <p:extLst>
              <p:ext uri="{D42A27DB-BD31-4B8C-83A1-F6EECF244321}">
                <p14:modId xmlns:p14="http://schemas.microsoft.com/office/powerpoint/2010/main" val="1779104421"/>
              </p:ext>
            </p:extLst>
          </p:nvPr>
        </p:nvGraphicFramePr>
        <p:xfrm>
          <a:off x="303914" y="3160660"/>
          <a:ext cx="8514138" cy="2438400"/>
        </p:xfrm>
        <a:graphic>
          <a:graphicData uri="http://schemas.openxmlformats.org/drawingml/2006/table">
            <a:tbl>
              <a:tblPr firstRow="1" bandRow="1">
                <a:tableStyleId>{5C22544A-7EE6-4342-B048-85BDC9FD1C3A}</a:tableStyleId>
              </a:tblPr>
              <a:tblGrid>
                <a:gridCol w="8514138">
                  <a:extLst>
                    <a:ext uri="{9D8B030D-6E8A-4147-A177-3AD203B41FA5}">
                      <a16:colId xmlns:a16="http://schemas.microsoft.com/office/drawing/2014/main" val="33184278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入会者獲得のための</a:t>
                      </a:r>
                      <a:r>
                        <a:rPr kumimoji="1" lang="ja-JP" altLang="en-US" sz="1400" b="1" dirty="0">
                          <a:solidFill>
                            <a:schemeClr val="tx1"/>
                          </a:solidFill>
                          <a:highlight>
                            <a:srgbClr val="FFFF00"/>
                          </a:highlight>
                        </a:rPr>
                        <a:t>受験産業</a:t>
                      </a:r>
                      <a:r>
                        <a:rPr kumimoji="1" lang="ja-JP" altLang="en-US" sz="1400" b="0" dirty="0">
                          <a:solidFill>
                            <a:schemeClr val="tx1"/>
                          </a:solidFill>
                        </a:rPr>
                        <a:t>との適度なお付き合い、青年委員会や女性委員会の</a:t>
                      </a:r>
                      <a:r>
                        <a:rPr kumimoji="1" lang="ja-JP" altLang="en-US" sz="1400" b="1" dirty="0">
                          <a:solidFill>
                            <a:schemeClr val="tx1"/>
                          </a:solidFill>
                        </a:rPr>
                        <a:t>活動に期待</a:t>
                      </a:r>
                      <a:r>
                        <a:rPr kumimoji="1" lang="ja-JP" altLang="en-US" sz="1400" b="0" dirty="0">
                          <a:solidFill>
                            <a:schemeClr val="tx1"/>
                          </a:solidFill>
                        </a:rPr>
                        <a:t>、ホームページの</a:t>
                      </a:r>
                      <a:r>
                        <a:rPr kumimoji="1" lang="ja-JP" altLang="en-US" sz="1400" b="1" dirty="0">
                          <a:solidFill>
                            <a:schemeClr val="tx1"/>
                          </a:solidFill>
                        </a:rPr>
                        <a:t>入会案内</a:t>
                      </a:r>
                      <a:r>
                        <a:rPr kumimoji="1" lang="ja-JP" altLang="en-US" sz="1400" b="0" dirty="0">
                          <a:solidFill>
                            <a:schemeClr val="tx1"/>
                          </a:solidFill>
                        </a:rPr>
                        <a:t>ページをリニューアル、</a:t>
                      </a:r>
                      <a:r>
                        <a:rPr kumimoji="1" lang="zh-CN" altLang="en-US" sz="1400" b="0" dirty="0">
                          <a:solidFill>
                            <a:schemeClr val="tx1"/>
                          </a:solidFill>
                        </a:rPr>
                        <a:t>同一</a:t>
                      </a:r>
                      <a:r>
                        <a:rPr kumimoji="1" lang="zh-CN" altLang="en-US" sz="1400" b="1" dirty="0">
                          <a:solidFill>
                            <a:schemeClr val="tx1"/>
                          </a:solidFill>
                          <a:highlight>
                            <a:srgbClr val="FFFF00"/>
                          </a:highlight>
                        </a:rPr>
                        <a:t>会社会員</a:t>
                      </a:r>
                      <a:r>
                        <a:rPr kumimoji="1" lang="ja-JP" altLang="en-US" sz="1400" b="0" dirty="0">
                          <a:solidFill>
                            <a:schemeClr val="tx1"/>
                          </a:solidFill>
                        </a:rPr>
                        <a:t>、</a:t>
                      </a:r>
                      <a:r>
                        <a:rPr kumimoji="1" lang="ja-JP" altLang="en-US" sz="1400" b="1" dirty="0">
                          <a:solidFill>
                            <a:schemeClr val="tx1"/>
                          </a:solidFill>
                          <a:highlight>
                            <a:srgbClr val="FFFF00"/>
                          </a:highlight>
                        </a:rPr>
                        <a:t>所長や社長</a:t>
                      </a:r>
                      <a:r>
                        <a:rPr kumimoji="1" lang="ja-JP" altLang="en-US" sz="1400" b="0" dirty="0">
                          <a:solidFill>
                            <a:schemeClr val="tx1"/>
                          </a:solidFill>
                        </a:rPr>
                        <a:t>への</a:t>
                      </a:r>
                      <a:r>
                        <a:rPr kumimoji="1" lang="ja-JP" altLang="en-US" sz="1400" b="1" dirty="0">
                          <a:solidFill>
                            <a:schemeClr val="tx1"/>
                          </a:solidFill>
                        </a:rPr>
                        <a:t>お声掛け運動</a:t>
                      </a:r>
                      <a:r>
                        <a:rPr kumimoji="1" lang="ja-JP" altLang="en-US" sz="1400" b="0" dirty="0">
                          <a:solidFill>
                            <a:schemeClr val="tx1"/>
                          </a:solidFill>
                        </a:rPr>
                        <a:t>、</a:t>
                      </a:r>
                      <a:r>
                        <a:rPr kumimoji="1" lang="ja-JP" altLang="en-US" sz="1400" b="1" dirty="0">
                          <a:solidFill>
                            <a:schemeClr val="tx1"/>
                          </a:solidFill>
                        </a:rPr>
                        <a:t>けんばい保険</a:t>
                      </a:r>
                      <a:r>
                        <a:rPr kumimoji="1" lang="ja-JP" altLang="en-US" sz="1400" b="0" dirty="0">
                          <a:solidFill>
                            <a:schemeClr val="tx1"/>
                          </a:solidFill>
                        </a:rPr>
                        <a:t>、会員限定商品</a:t>
                      </a:r>
                      <a:r>
                        <a:rPr kumimoji="1" lang="en-US" altLang="ja-JP" sz="1400" b="0" dirty="0">
                          <a:solidFill>
                            <a:schemeClr val="tx1"/>
                          </a:solidFill>
                        </a:rPr>
                        <a:t>(</a:t>
                      </a:r>
                      <a:r>
                        <a:rPr kumimoji="1" lang="ja-JP" altLang="en-US" sz="1400" b="0" dirty="0">
                          <a:solidFill>
                            <a:schemeClr val="tx1"/>
                          </a:solidFill>
                        </a:rPr>
                        <a:t>企画</a:t>
                      </a:r>
                      <a:r>
                        <a:rPr kumimoji="1" lang="en-US" altLang="ja-JP" sz="1400" b="0" dirty="0">
                          <a:solidFill>
                            <a:schemeClr val="tx1"/>
                          </a:solidFill>
                        </a:rPr>
                        <a:t>)</a:t>
                      </a:r>
                      <a:r>
                        <a:rPr kumimoji="1" lang="ja-JP" altLang="en-US" sz="1400" b="0" dirty="0">
                          <a:solidFill>
                            <a:schemeClr val="tx1"/>
                          </a:solidFill>
                        </a:rPr>
                        <a:t>についてけんばい保険と同様に企画、積極的な活動、柔軟な対応、</a:t>
                      </a:r>
                      <a:r>
                        <a:rPr kumimoji="1" lang="ja-JP" altLang="en-US" sz="1400" b="1" dirty="0">
                          <a:solidFill>
                            <a:schemeClr val="tx1"/>
                          </a:solidFill>
                        </a:rPr>
                        <a:t>賛助会員</a:t>
                      </a:r>
                      <a:r>
                        <a:rPr kumimoji="1" lang="ja-JP" altLang="en-US" sz="1400" b="0" dirty="0">
                          <a:solidFill>
                            <a:schemeClr val="tx1"/>
                          </a:solidFill>
                        </a:rPr>
                        <a:t>を増やす提案とともに申込書を郵送、多様な</a:t>
                      </a:r>
                      <a:r>
                        <a:rPr kumimoji="1" lang="ja-JP" altLang="en-US" sz="1400" b="1" dirty="0">
                          <a:solidFill>
                            <a:schemeClr val="tx1"/>
                          </a:solidFill>
                        </a:rPr>
                        <a:t>オンライン講習会</a:t>
                      </a:r>
                      <a:r>
                        <a:rPr kumimoji="1" lang="ja-JP" altLang="en-US" sz="1400" b="0" dirty="0">
                          <a:solidFill>
                            <a:schemeClr val="tx1"/>
                          </a:solidFill>
                        </a:rPr>
                        <a:t>により建築士会を周知、</a:t>
                      </a:r>
                      <a:r>
                        <a:rPr kumimoji="1" lang="ja-JP" altLang="en-US" sz="1400" b="1" dirty="0">
                          <a:solidFill>
                            <a:schemeClr val="tx1"/>
                          </a:solidFill>
                        </a:rPr>
                        <a:t>インスタ</a:t>
                      </a:r>
                      <a:r>
                        <a:rPr kumimoji="1" lang="ja-JP" altLang="en-US" sz="1400" b="0" dirty="0">
                          <a:solidFill>
                            <a:schemeClr val="tx1"/>
                          </a:solidFill>
                        </a:rPr>
                        <a:t>の発信・</a:t>
                      </a:r>
                      <a:r>
                        <a:rPr kumimoji="1" lang="en-US" altLang="ja-JP" sz="1400" b="1" dirty="0">
                          <a:solidFill>
                            <a:schemeClr val="tx1"/>
                          </a:solidFill>
                        </a:rPr>
                        <a:t>SNS</a:t>
                      </a:r>
                      <a:r>
                        <a:rPr kumimoji="1" lang="ja-JP" altLang="en-US" sz="1400" b="0" dirty="0">
                          <a:solidFill>
                            <a:schemeClr val="tx1"/>
                          </a:solidFill>
                        </a:rPr>
                        <a:t>の活用、</a:t>
                      </a:r>
                      <a:r>
                        <a:rPr kumimoji="1" lang="ja-JP" altLang="en-US" sz="1400" b="1" dirty="0">
                          <a:solidFill>
                            <a:schemeClr val="tx1"/>
                          </a:solidFill>
                        </a:rPr>
                        <a:t>一般市民</a:t>
                      </a:r>
                      <a:r>
                        <a:rPr kumimoji="1" lang="ja-JP" altLang="en-US" sz="1400" b="0" dirty="0">
                          <a:solidFill>
                            <a:schemeClr val="tx1"/>
                          </a:solidFill>
                        </a:rPr>
                        <a:t>への広報の充実、戦略的</a:t>
                      </a:r>
                      <a:r>
                        <a:rPr kumimoji="1" lang="ja-JP" altLang="en-US" sz="1400" b="1" dirty="0">
                          <a:solidFill>
                            <a:schemeClr val="tx1"/>
                          </a:solidFill>
                        </a:rPr>
                        <a:t>広報</a:t>
                      </a:r>
                      <a:r>
                        <a:rPr kumimoji="1" lang="ja-JP" altLang="en-US" sz="1400" b="0" dirty="0">
                          <a:solidFill>
                            <a:schemeClr val="tx1"/>
                          </a:solidFill>
                        </a:rPr>
                        <a:t>、</a:t>
                      </a:r>
                      <a:r>
                        <a:rPr kumimoji="1" lang="ja-JP" altLang="en-US" sz="1400" b="1" dirty="0">
                          <a:solidFill>
                            <a:schemeClr val="tx1"/>
                          </a:solidFill>
                        </a:rPr>
                        <a:t>現会員をとどめる</a:t>
                      </a:r>
                      <a:r>
                        <a:rPr kumimoji="1" lang="ja-JP" altLang="en-US" sz="1400" b="0" dirty="0">
                          <a:solidFill>
                            <a:schemeClr val="tx1"/>
                          </a:solidFill>
                        </a:rPr>
                        <a:t>ことも最重要課題、委員会等に若い人が参加できる環境づくり、</a:t>
                      </a:r>
                      <a:r>
                        <a:rPr kumimoji="1" lang="ja-JP" altLang="en-US" sz="1400" b="1" dirty="0">
                          <a:solidFill>
                            <a:schemeClr val="tx1"/>
                          </a:solidFill>
                          <a:highlight>
                            <a:srgbClr val="FFFF00"/>
                          </a:highlight>
                        </a:rPr>
                        <a:t>高校生</a:t>
                      </a:r>
                      <a:r>
                        <a:rPr kumimoji="1" lang="ja-JP" altLang="en-US" sz="1400" b="0" dirty="0">
                          <a:solidFill>
                            <a:schemeClr val="tx1"/>
                          </a:solidFill>
                        </a:rPr>
                        <a:t>に対し職業紹介の冊子を配布、</a:t>
                      </a:r>
                      <a:r>
                        <a:rPr kumimoji="1" lang="ja-JP" altLang="en-US" sz="1400" b="1" dirty="0">
                          <a:solidFill>
                            <a:schemeClr val="tx1"/>
                          </a:solidFill>
                          <a:highlight>
                            <a:srgbClr val="FFFF00"/>
                          </a:highlight>
                        </a:rPr>
                        <a:t>大学・高専・工業高校・各種専修・職訓</a:t>
                      </a:r>
                      <a:r>
                        <a:rPr kumimoji="1" lang="ja-JP" altLang="en-US" sz="1400" b="0" dirty="0">
                          <a:solidFill>
                            <a:schemeClr val="tx1"/>
                          </a:solidFill>
                        </a:rPr>
                        <a:t>の優秀な生徒を表彰、免許登録に来られた方への入会の案内、</a:t>
                      </a:r>
                      <a:r>
                        <a:rPr kumimoji="1" lang="ja-JP" altLang="en-US" sz="1400" b="1" dirty="0">
                          <a:solidFill>
                            <a:schemeClr val="tx1"/>
                          </a:solidFill>
                          <a:highlight>
                            <a:srgbClr val="FFFF00"/>
                          </a:highlight>
                        </a:rPr>
                        <a:t>行政</a:t>
                      </a:r>
                      <a:r>
                        <a:rPr kumimoji="1" lang="ja-JP" altLang="en-US" sz="1400" b="0" dirty="0">
                          <a:solidFill>
                            <a:schemeClr val="tx1"/>
                          </a:solidFill>
                        </a:rPr>
                        <a:t>や法人への働きかけ、士会に入ることによるメリットの創出、会員からのお声かけ、</a:t>
                      </a:r>
                      <a:r>
                        <a:rPr kumimoji="1" lang="ja-JP" altLang="en-US" sz="1400" b="1" dirty="0">
                          <a:solidFill>
                            <a:schemeClr val="tx1"/>
                          </a:solidFill>
                          <a:highlight>
                            <a:srgbClr val="FFFF00"/>
                          </a:highlight>
                        </a:rPr>
                        <a:t>行政</a:t>
                      </a:r>
                      <a:r>
                        <a:rPr kumimoji="1" lang="ja-JP" altLang="en-US" sz="1400" b="0" dirty="0">
                          <a:solidFill>
                            <a:schemeClr val="tx1"/>
                          </a:solidFill>
                        </a:rPr>
                        <a:t>関係の入会、会員</a:t>
                      </a:r>
                      <a:r>
                        <a:rPr kumimoji="1" lang="en-US" altLang="ja-JP" sz="1400" b="0" dirty="0">
                          <a:solidFill>
                            <a:schemeClr val="tx1"/>
                          </a:solidFill>
                        </a:rPr>
                        <a:t>1</a:t>
                      </a:r>
                      <a:r>
                        <a:rPr kumimoji="1" lang="ja-JP" altLang="en-US" sz="1400" b="0" dirty="0">
                          <a:solidFill>
                            <a:schemeClr val="tx1"/>
                          </a:solidFill>
                        </a:rPr>
                        <a:t>名につき新規会員</a:t>
                      </a:r>
                      <a:r>
                        <a:rPr kumimoji="1" lang="en-US" altLang="ja-JP" sz="1400" b="0" dirty="0">
                          <a:solidFill>
                            <a:schemeClr val="tx1"/>
                          </a:solidFill>
                        </a:rPr>
                        <a:t>1</a:t>
                      </a:r>
                      <a:r>
                        <a:rPr kumimoji="1" lang="ja-JP" altLang="en-US" sz="1400" b="0" dirty="0">
                          <a:solidFill>
                            <a:schemeClr val="tx1"/>
                          </a:solidFill>
                        </a:rPr>
                        <a:t>名を連れてくる（初年度会費</a:t>
                      </a:r>
                      <a:r>
                        <a:rPr kumimoji="1" lang="ja-JP" altLang="en-US" sz="1400" b="1" dirty="0">
                          <a:solidFill>
                            <a:schemeClr val="tx1"/>
                          </a:solidFill>
                        </a:rPr>
                        <a:t>無料</a:t>
                      </a:r>
                      <a:r>
                        <a:rPr kumimoji="1" lang="ja-JP" altLang="en-US" sz="1400" b="0" dirty="0">
                          <a:solidFill>
                            <a:schemeClr val="tx1"/>
                          </a:solidFill>
                        </a:rPr>
                        <a:t>）、新規登録者以外の建築士を掘り起こす、将来の建築士を育成を目指し、</a:t>
                      </a:r>
                      <a:r>
                        <a:rPr kumimoji="1" lang="ja-JP" altLang="en-US" sz="1400" b="1" dirty="0">
                          <a:solidFill>
                            <a:schemeClr val="tx1"/>
                          </a:solidFill>
                          <a:highlight>
                            <a:srgbClr val="FFFF00"/>
                          </a:highlight>
                        </a:rPr>
                        <a:t>建築系学生</a:t>
                      </a:r>
                      <a:r>
                        <a:rPr kumimoji="1" lang="ja-JP" altLang="en-US" sz="1400" b="0" dirty="0">
                          <a:solidFill>
                            <a:schemeClr val="tx1"/>
                          </a:solidFill>
                        </a:rPr>
                        <a:t>との協働作業を継続、</a:t>
                      </a:r>
                      <a:r>
                        <a:rPr kumimoji="1" lang="ja-JP" altLang="en-US" sz="1400" b="1" dirty="0">
                          <a:solidFill>
                            <a:schemeClr val="tx1"/>
                          </a:solidFill>
                          <a:latin typeface="+mn-ea"/>
                        </a:rPr>
                        <a:t>会員サービス</a:t>
                      </a:r>
                      <a:r>
                        <a:rPr kumimoji="1" lang="ja-JP" altLang="en-US" sz="1400" b="0" dirty="0">
                          <a:solidFill>
                            <a:schemeClr val="tx1"/>
                          </a:solidFill>
                          <a:latin typeface="+mn-ea"/>
                        </a:rPr>
                        <a:t>の拡充</a:t>
                      </a:r>
                      <a:endParaRPr kumimoji="1" lang="en-US" altLang="ja-JP" sz="14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bl>
          </a:graphicData>
        </a:graphic>
      </p:graphicFrame>
    </p:spTree>
    <p:extLst>
      <p:ext uri="{BB962C8B-B14F-4D97-AF65-F5344CB8AC3E}">
        <p14:creationId xmlns:p14="http://schemas.microsoft.com/office/powerpoint/2010/main" val="390412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BE1D2AD-FF77-5B76-CCF1-63C922B52E28}"/>
              </a:ext>
            </a:extLst>
          </p:cNvPr>
          <p:cNvSpPr txBox="1"/>
          <p:nvPr/>
        </p:nvSpPr>
        <p:spPr>
          <a:xfrm>
            <a:off x="184419" y="537276"/>
            <a:ext cx="7915950" cy="369332"/>
          </a:xfrm>
          <a:prstGeom prst="rect">
            <a:avLst/>
          </a:prstGeom>
          <a:noFill/>
        </p:spPr>
        <p:txBody>
          <a:bodyPr wrap="none" rtlCol="0">
            <a:spAutoFit/>
          </a:bodyPr>
          <a:lstStyle/>
          <a:p>
            <a:r>
              <a:rPr kumimoji="1" lang="ja-JP" altLang="en-US" b="1" dirty="0">
                <a:latin typeface="+mn-ea"/>
              </a:rPr>
              <a:t>５</a:t>
            </a:r>
            <a:r>
              <a:rPr kumimoji="1" lang="en-US" altLang="ja-JP" b="1" dirty="0">
                <a:latin typeface="+mn-ea"/>
              </a:rPr>
              <a:t>.</a:t>
            </a:r>
            <a:r>
              <a:rPr kumimoji="1" lang="ja-JP" altLang="en-US" b="1" dirty="0">
                <a:latin typeface="+mn-ea"/>
              </a:rPr>
              <a:t> 女性及び青年会員を増やすために何か特別な取り組みをしていますか？</a:t>
            </a:r>
          </a:p>
        </p:txBody>
      </p:sp>
      <p:graphicFrame>
        <p:nvGraphicFramePr>
          <p:cNvPr id="3" name="グラフ 2">
            <a:extLst>
              <a:ext uri="{FF2B5EF4-FFF2-40B4-BE49-F238E27FC236}">
                <a16:creationId xmlns:a16="http://schemas.microsoft.com/office/drawing/2014/main" id="{C4FC590A-52B6-E355-41EA-255949862983}"/>
              </a:ext>
            </a:extLst>
          </p:cNvPr>
          <p:cNvGraphicFramePr>
            <a:graphicFrameLocks/>
          </p:cNvGraphicFramePr>
          <p:nvPr>
            <p:extLst>
              <p:ext uri="{D42A27DB-BD31-4B8C-83A1-F6EECF244321}">
                <p14:modId xmlns:p14="http://schemas.microsoft.com/office/powerpoint/2010/main" val="2394644062"/>
              </p:ext>
            </p:extLst>
          </p:nvPr>
        </p:nvGraphicFramePr>
        <p:xfrm>
          <a:off x="-489358" y="912219"/>
          <a:ext cx="10122716" cy="454556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1771212F-003D-E903-7F79-963022BCF83A}"/>
              </a:ext>
            </a:extLst>
          </p:cNvPr>
          <p:cNvSpPr txBox="1"/>
          <p:nvPr/>
        </p:nvSpPr>
        <p:spPr>
          <a:xfrm>
            <a:off x="184420" y="5416936"/>
            <a:ext cx="8775159" cy="1169551"/>
          </a:xfrm>
          <a:prstGeom prst="rect">
            <a:avLst/>
          </a:prstGeom>
          <a:noFill/>
          <a:ln>
            <a:solidFill>
              <a:schemeClr val="tx1"/>
            </a:solidFill>
          </a:ln>
        </p:spPr>
        <p:txBody>
          <a:bodyPr wrap="square" rtlCol="0">
            <a:spAutoFit/>
          </a:bodyPr>
          <a:lstStyle/>
          <a:p>
            <a:r>
              <a:rPr lang="ja-JP"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endParaRPr lang="en-US"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次世代育成</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プロジェクト、</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地域実践活動</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のレポートコンペ、</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試験合格者</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も士会の対象に、</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新入会員情報</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の共有、</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休日に免許申請受付</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会員増強</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委員会、</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家族や子供連れ</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で参加可能、活動に参加、青年・女性の区別をする必要性を感じない、</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会社訪問</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、例会の定例化、県内</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各地域</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での委員会開催、メンバー全員がサポート、</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アンケート</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の実施、</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楽しい活動</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を心がける、</a:t>
            </a:r>
            <a:r>
              <a:rPr lang="ja-JP" altLang="ja-JP" sz="1400" b="1" dirty="0">
                <a:effectLst/>
                <a:latin typeface="游ゴシック" panose="020B0400000000000000" pitchFamily="50" charset="-128"/>
                <a:ea typeface="游ゴシック" panose="020B0400000000000000" pitchFamily="50" charset="-128"/>
                <a:cs typeface="Times New Roman" panose="02020603050405020304" pitchFamily="18" charset="0"/>
              </a:rPr>
              <a:t>現会員</a:t>
            </a:r>
            <a:r>
              <a:rPr lang="ja-JP"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rPr>
              <a:t>を大切にする、わからない、回答無し</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7198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44D20F-9B92-7EB8-BFC7-2001669D169B}"/>
              </a:ext>
            </a:extLst>
          </p:cNvPr>
          <p:cNvSpPr txBox="1"/>
          <p:nvPr/>
        </p:nvSpPr>
        <p:spPr>
          <a:xfrm>
            <a:off x="143868" y="542379"/>
            <a:ext cx="2606804"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６</a:t>
            </a:r>
            <a:r>
              <a:rPr kumimoji="1" lang="en-US" altLang="ja-JP" b="1" dirty="0">
                <a:latin typeface="游ゴシック" panose="020B0400000000000000" pitchFamily="50" charset="-128"/>
                <a:ea typeface="游ゴシック" panose="020B0400000000000000" pitchFamily="50" charset="-128"/>
              </a:rPr>
              <a:t>.</a:t>
            </a:r>
            <a:r>
              <a:rPr kumimoji="1" lang="ja-JP" altLang="en-US" b="1" dirty="0">
                <a:latin typeface="游ゴシック" panose="020B0400000000000000" pitchFamily="50" charset="-128"/>
                <a:ea typeface="游ゴシック" panose="020B0400000000000000" pitchFamily="50" charset="-128"/>
              </a:rPr>
              <a:t> その他　自由記入欄</a:t>
            </a:r>
            <a:endParaRPr kumimoji="1" lang="en-US" altLang="ja-JP" b="1" dirty="0">
              <a:latin typeface="游ゴシック" panose="020B0400000000000000" pitchFamily="50" charset="-128"/>
              <a:ea typeface="游ゴシック" panose="020B0400000000000000" pitchFamily="50" charset="-128"/>
            </a:endParaRPr>
          </a:p>
        </p:txBody>
      </p:sp>
      <p:graphicFrame>
        <p:nvGraphicFramePr>
          <p:cNvPr id="3" name="表 2">
            <a:extLst>
              <a:ext uri="{FF2B5EF4-FFF2-40B4-BE49-F238E27FC236}">
                <a16:creationId xmlns:a16="http://schemas.microsoft.com/office/drawing/2014/main" id="{4FABE6BC-BCB2-A6A1-E899-8490EFCE58BA}"/>
              </a:ext>
            </a:extLst>
          </p:cNvPr>
          <p:cNvGraphicFramePr>
            <a:graphicFrameLocks noGrp="1"/>
          </p:cNvGraphicFramePr>
          <p:nvPr>
            <p:extLst>
              <p:ext uri="{D42A27DB-BD31-4B8C-83A1-F6EECF244321}">
                <p14:modId xmlns:p14="http://schemas.microsoft.com/office/powerpoint/2010/main" val="4073528671"/>
              </p:ext>
            </p:extLst>
          </p:nvPr>
        </p:nvGraphicFramePr>
        <p:xfrm>
          <a:off x="301790" y="897033"/>
          <a:ext cx="8514138" cy="4785360"/>
        </p:xfrm>
        <a:graphic>
          <a:graphicData uri="http://schemas.openxmlformats.org/drawingml/2006/table">
            <a:tbl>
              <a:tblPr firstRow="1" bandRow="1">
                <a:tableStyleId>{5C22544A-7EE6-4342-B048-85BDC9FD1C3A}</a:tableStyleId>
              </a:tblPr>
              <a:tblGrid>
                <a:gridCol w="8514138">
                  <a:extLst>
                    <a:ext uri="{9D8B030D-6E8A-4147-A177-3AD203B41FA5}">
                      <a16:colId xmlns:a16="http://schemas.microsoft.com/office/drawing/2014/main" val="33184278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・会員増強についてはとにかく今やらなければいつ</a:t>
                      </a:r>
                      <a:r>
                        <a:rPr kumimoji="1" lang="en-US" altLang="ja-JP" sz="1400" b="0" dirty="0">
                          <a:solidFill>
                            <a:schemeClr val="tx1"/>
                          </a:solidFill>
                          <a:latin typeface="+mn-ea"/>
                          <a:ea typeface="+mn-ea"/>
                        </a:rPr>
                        <a:t>?</a:t>
                      </a:r>
                      <a:r>
                        <a:rPr kumimoji="1" lang="ja-JP" altLang="en-US" sz="1400" b="0" dirty="0">
                          <a:solidFill>
                            <a:schemeClr val="tx1"/>
                          </a:solidFill>
                          <a:latin typeface="+mn-ea"/>
                          <a:ea typeface="+mn-ea"/>
                        </a:rPr>
                        <a:t>、誰が？やるのか会員増強の予算拡大とそのと政策を実行するのか</a:t>
                      </a:r>
                      <a:r>
                        <a:rPr kumimoji="1" lang="en-US" altLang="ja-JP" sz="1400" b="0" dirty="0">
                          <a:solidFill>
                            <a:schemeClr val="tx1"/>
                          </a:solidFill>
                          <a:latin typeface="+mn-ea"/>
                          <a:ea typeface="+mn-ea"/>
                        </a:rPr>
                        <a:t>?</a:t>
                      </a:r>
                      <a:r>
                        <a:rPr kumimoji="1" lang="ja-JP" altLang="en-US" sz="1400" b="0" dirty="0">
                          <a:solidFill>
                            <a:schemeClr val="tx1"/>
                          </a:solidFill>
                          <a:latin typeface="+mn-ea"/>
                          <a:ea typeface="+mn-ea"/>
                        </a:rPr>
                        <a:t> 国の少子化問題同様</a:t>
                      </a:r>
                      <a:r>
                        <a:rPr kumimoji="1" lang="ja-JP" altLang="en-US" sz="1400" b="1" dirty="0">
                          <a:solidFill>
                            <a:schemeClr val="tx1"/>
                          </a:solidFill>
                          <a:highlight>
                            <a:srgbClr val="FFFF00"/>
                          </a:highlight>
                          <a:latin typeface="+mn-ea"/>
                          <a:ea typeface="+mn-ea"/>
                        </a:rPr>
                        <a:t>今すぐにできる限りの予算と政策を投入すべき</a:t>
                      </a:r>
                      <a:r>
                        <a:rPr kumimoji="1" lang="ja-JP" altLang="en-US" sz="1400" b="0" dirty="0">
                          <a:solidFill>
                            <a:schemeClr val="tx1"/>
                          </a:solidFill>
                          <a:latin typeface="+mn-ea"/>
                          <a:ea typeface="+mn-ea"/>
                        </a:rPr>
                        <a:t>「後で検討する。」は、「やらない」と言っているのと同じである。誰かがやるのではなく、まず、自分からアクションを起こすこと動くことである。誰も会員増強は簡単ではないためすぐにやってはくれない。</a:t>
                      </a:r>
                      <a:endParaRPr kumimoji="1" lang="en-US" altLang="ja-JP"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・今後の</a:t>
                      </a:r>
                      <a:r>
                        <a:rPr kumimoji="1" lang="ja-JP" altLang="en-US" sz="1400" b="1" dirty="0">
                          <a:solidFill>
                            <a:schemeClr val="tx1"/>
                          </a:solidFill>
                          <a:highlight>
                            <a:srgbClr val="FFFF00"/>
                          </a:highlight>
                          <a:latin typeface="+mn-ea"/>
                          <a:ea typeface="+mn-ea"/>
                        </a:rPr>
                        <a:t>建築士会の在り方</a:t>
                      </a:r>
                      <a:r>
                        <a:rPr kumimoji="1" lang="ja-JP" altLang="en-US" sz="1400" b="0" dirty="0">
                          <a:solidFill>
                            <a:schemeClr val="tx1"/>
                          </a:solidFill>
                          <a:highlight>
                            <a:srgbClr val="FFFF00"/>
                          </a:highlight>
                          <a:latin typeface="+mn-ea"/>
                          <a:ea typeface="+mn-ea"/>
                        </a:rPr>
                        <a:t>について、再度検討する必要</a:t>
                      </a:r>
                      <a:r>
                        <a:rPr kumimoji="1" lang="ja-JP" altLang="en-US" sz="1400" b="0" dirty="0">
                          <a:solidFill>
                            <a:schemeClr val="tx1"/>
                          </a:solidFill>
                          <a:latin typeface="+mn-ea"/>
                          <a:ea typeface="+mn-ea"/>
                        </a:rPr>
                        <a:t>がある。公益事業を行う事により赤字となり、会費の減少など財政赤字が増加傾向にある。</a:t>
                      </a:r>
                      <a:endParaRPr kumimoji="1" lang="en-US" altLang="ja-JP"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・人口減少、高齢化により会員数が減少するのは当然のことです。さらに、</a:t>
                      </a:r>
                      <a:r>
                        <a:rPr kumimoji="1" lang="ja-JP" altLang="en-US" sz="1400" b="1" dirty="0">
                          <a:solidFill>
                            <a:schemeClr val="tx1"/>
                          </a:solidFill>
                          <a:highlight>
                            <a:srgbClr val="FFFF00"/>
                          </a:highlight>
                          <a:latin typeface="+mn-ea"/>
                          <a:ea typeface="+mn-ea"/>
                        </a:rPr>
                        <a:t>建築士会は入会しなくても特に困ることがない団体</a:t>
                      </a:r>
                      <a:r>
                        <a:rPr kumimoji="1" lang="ja-JP" altLang="en-US" sz="1400" b="0" dirty="0">
                          <a:solidFill>
                            <a:schemeClr val="tx1"/>
                          </a:solidFill>
                          <a:latin typeface="+mn-ea"/>
                          <a:ea typeface="+mn-ea"/>
                        </a:rPr>
                        <a:t>ですので、個人や家庭の生活を大切にする（休日や時間外は仕事から離れる）ことが当たり前になっているので</a:t>
                      </a:r>
                      <a:r>
                        <a:rPr kumimoji="1" lang="ja-JP" altLang="en-US" sz="1400" b="1" dirty="0">
                          <a:solidFill>
                            <a:schemeClr val="tx1"/>
                          </a:solidFill>
                          <a:highlight>
                            <a:srgbClr val="FFFF00"/>
                          </a:highlight>
                          <a:latin typeface="+mn-ea"/>
                          <a:ea typeface="+mn-ea"/>
                        </a:rPr>
                        <a:t>若い方はたとえ会費が０円でも入会されません</a:t>
                      </a:r>
                      <a:r>
                        <a:rPr kumimoji="1" lang="ja-JP" altLang="en-US" sz="1400" b="0" dirty="0">
                          <a:solidFill>
                            <a:schemeClr val="tx1"/>
                          </a:solidFill>
                          <a:latin typeface="+mn-ea"/>
                          <a:ea typeface="+mn-ea"/>
                        </a:rPr>
                        <a:t>。「入会しない建築士は仕事に差し支える」ような何かがなければ、入会を促進することは難しいと思います。ちなみに、当会では、令和５年３月３１日現在で、</a:t>
                      </a:r>
                      <a:r>
                        <a:rPr kumimoji="1" lang="ja-JP" altLang="en-US" sz="1400" b="1" dirty="0">
                          <a:solidFill>
                            <a:schemeClr val="tx1"/>
                          </a:solidFill>
                          <a:highlight>
                            <a:srgbClr val="FFFF00"/>
                          </a:highlight>
                          <a:latin typeface="+mn-ea"/>
                          <a:ea typeface="+mn-ea"/>
                        </a:rPr>
                        <a:t>正会員の約半数（７５３人）が６０歳以上の方</a:t>
                      </a:r>
                      <a:r>
                        <a:rPr kumimoji="1" lang="ja-JP" altLang="en-US" sz="1400" b="0" dirty="0">
                          <a:solidFill>
                            <a:schemeClr val="tx1"/>
                          </a:solidFill>
                          <a:latin typeface="+mn-ea"/>
                          <a:ea typeface="+mn-ea"/>
                        </a:rPr>
                        <a:t>です。</a:t>
                      </a:r>
                      <a:endParaRPr kumimoji="1" lang="en-US" altLang="ja-JP"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・会員さん自身が、「</a:t>
                      </a:r>
                      <a:r>
                        <a:rPr kumimoji="1" lang="ja-JP" altLang="en-US" sz="1400" b="1" dirty="0">
                          <a:solidFill>
                            <a:schemeClr val="tx1"/>
                          </a:solidFill>
                          <a:highlight>
                            <a:srgbClr val="FFFF00"/>
                          </a:highlight>
                          <a:latin typeface="+mn-ea"/>
                          <a:ea typeface="+mn-ea"/>
                        </a:rPr>
                        <a:t>建築士会のメリットがわからない</a:t>
                      </a:r>
                      <a:r>
                        <a:rPr kumimoji="1" lang="ja-JP" altLang="en-US" sz="1400" b="0" dirty="0">
                          <a:solidFill>
                            <a:schemeClr val="tx1"/>
                          </a:solidFill>
                          <a:latin typeface="+mn-ea"/>
                          <a:ea typeface="+mn-ea"/>
                        </a:rPr>
                        <a:t>」と言われている事に戸惑います。将来的に建築士会に所属しないと建築士として仕事が出来ないような組織になれば、と思います。</a:t>
                      </a:r>
                      <a:endParaRPr kumimoji="1" lang="en-US" altLang="ja-JP"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このアンケートは女性セッションアンケートとなっておりますが、このアンケートを全国大会の折に、どうゆう使い方をするのでしょうか？どうゆう使い方をして→どうゆう議論があり→どうゆう結論を導き出したのかを各県士会へ開示してほしいと思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・毎年「士会組織調査」で報告を上げているので、そこと重複する部分の項目については、回答を省略できる形にしもらいたい。連合会に毎年各士会から集めているデータがあるはずです。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・建築士会の</a:t>
                      </a:r>
                      <a:r>
                        <a:rPr kumimoji="1" lang="ja-JP" altLang="en-US" sz="1400" b="1" dirty="0">
                          <a:solidFill>
                            <a:schemeClr val="tx1"/>
                          </a:solidFill>
                          <a:latin typeface="+mn-ea"/>
                          <a:ea typeface="+mn-ea"/>
                        </a:rPr>
                        <a:t>存在意義が薄れている</a:t>
                      </a:r>
                      <a:r>
                        <a:rPr kumimoji="1" lang="ja-JP" altLang="en-US" sz="1400" b="0" dirty="0">
                          <a:solidFill>
                            <a:schemeClr val="tx1"/>
                          </a:solidFill>
                          <a:latin typeface="+mn-ea"/>
                          <a:ea typeface="+mn-ea"/>
                        </a:rPr>
                        <a:t>ように考える。会の退会理由として</a:t>
                      </a:r>
                      <a:r>
                        <a:rPr kumimoji="1" lang="ja-JP" altLang="en-US" sz="1400" b="0" dirty="0">
                          <a:solidFill>
                            <a:schemeClr val="tx1"/>
                          </a:solidFill>
                          <a:highlight>
                            <a:srgbClr val="FFFF00"/>
                          </a:highlight>
                          <a:latin typeface="+mn-ea"/>
                          <a:ea typeface="+mn-ea"/>
                        </a:rPr>
                        <a:t>「メリットがない」と書く者がいるが、そうした場合ほど</a:t>
                      </a:r>
                      <a:r>
                        <a:rPr kumimoji="1" lang="ja-JP" altLang="en-US" sz="1400" b="1" dirty="0">
                          <a:solidFill>
                            <a:schemeClr val="tx1"/>
                          </a:solidFill>
                          <a:highlight>
                            <a:srgbClr val="FFFF00"/>
                          </a:highlight>
                          <a:latin typeface="+mn-ea"/>
                          <a:ea typeface="+mn-ea"/>
                        </a:rPr>
                        <a:t>本会活動に参加していないことが多い</a:t>
                      </a:r>
                      <a:r>
                        <a:rPr kumimoji="1" lang="ja-JP" altLang="en-US" sz="1400" b="0" dirty="0">
                          <a:solidFill>
                            <a:schemeClr val="tx1"/>
                          </a:solidFill>
                          <a:latin typeface="+mn-ea"/>
                          <a:ea typeface="+mn-ea"/>
                        </a:rPr>
                        <a:t>。せめて業を行う場合には（弁護士や行政書士のように）入会が</a:t>
                      </a:r>
                      <a:r>
                        <a:rPr kumimoji="1" lang="ja-JP" altLang="en-US" sz="1400" b="1" dirty="0">
                          <a:solidFill>
                            <a:schemeClr val="tx1"/>
                          </a:solidFill>
                          <a:highlight>
                            <a:srgbClr val="FFFF00"/>
                          </a:highlight>
                          <a:latin typeface="+mn-ea"/>
                          <a:ea typeface="+mn-ea"/>
                        </a:rPr>
                        <a:t>義務付けらないか？</a:t>
                      </a:r>
                      <a:r>
                        <a:rPr kumimoji="1" lang="ja-JP" altLang="en-US" sz="1400" b="0" dirty="0">
                          <a:solidFill>
                            <a:schemeClr val="tx1"/>
                          </a:solidFill>
                          <a:latin typeface="+mn-ea"/>
                          <a:ea typeface="+mn-ea"/>
                        </a:rPr>
                        <a:t>と考える。（士法で規定されるのが一番だが、規制緩和の時代にありえない話？）このままでは、近い将来、存続の危機が訪れるのではないか。</a:t>
                      </a:r>
                      <a:endParaRPr kumimoji="1" lang="en-US" altLang="ja-JP"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23364"/>
                  </a:ext>
                </a:extLst>
              </a:tr>
            </a:tbl>
          </a:graphicData>
        </a:graphic>
      </p:graphicFrame>
    </p:spTree>
    <p:extLst>
      <p:ext uri="{BB962C8B-B14F-4D97-AF65-F5344CB8AC3E}">
        <p14:creationId xmlns:p14="http://schemas.microsoft.com/office/powerpoint/2010/main" val="365996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FBD6B92-A7DB-91C7-A102-9E15CD62926C}"/>
              </a:ext>
            </a:extLst>
          </p:cNvPr>
          <p:cNvSpPr/>
          <p:nvPr/>
        </p:nvSpPr>
        <p:spPr>
          <a:xfrm>
            <a:off x="265100" y="914102"/>
            <a:ext cx="5229690" cy="38000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建築業界の人</a:t>
            </a:r>
          </a:p>
        </p:txBody>
      </p:sp>
      <p:sp>
        <p:nvSpPr>
          <p:cNvPr id="5" name="正方形/長方形 4">
            <a:extLst>
              <a:ext uri="{FF2B5EF4-FFF2-40B4-BE49-F238E27FC236}">
                <a16:creationId xmlns:a16="http://schemas.microsoft.com/office/drawing/2014/main" id="{F73A55B8-EC28-325E-1AFF-44070A3DD734}"/>
              </a:ext>
            </a:extLst>
          </p:cNvPr>
          <p:cNvSpPr/>
          <p:nvPr/>
        </p:nvSpPr>
        <p:spPr>
          <a:xfrm>
            <a:off x="432034" y="1271231"/>
            <a:ext cx="2492990" cy="506116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bg1"/>
                </a:solidFill>
              </a:rPr>
              <a:t>建築士</a:t>
            </a:r>
          </a:p>
        </p:txBody>
      </p:sp>
      <p:sp>
        <p:nvSpPr>
          <p:cNvPr id="2" name="テキスト ボックス 1">
            <a:extLst>
              <a:ext uri="{FF2B5EF4-FFF2-40B4-BE49-F238E27FC236}">
                <a16:creationId xmlns:a16="http://schemas.microsoft.com/office/drawing/2014/main" id="{0144D20F-9B92-7EB8-BFC7-2001669D169B}"/>
              </a:ext>
            </a:extLst>
          </p:cNvPr>
          <p:cNvSpPr txBox="1"/>
          <p:nvPr/>
        </p:nvSpPr>
        <p:spPr>
          <a:xfrm>
            <a:off x="143868" y="542379"/>
            <a:ext cx="2954655" cy="369332"/>
          </a:xfrm>
          <a:prstGeom prst="rect">
            <a:avLst/>
          </a:prstGeom>
          <a:noFill/>
        </p:spPr>
        <p:txBody>
          <a:bodyPr wrap="none" rtlCol="0">
            <a:spAutoFit/>
          </a:bodyPr>
          <a:lstStyle/>
          <a:p>
            <a:r>
              <a:rPr kumimoji="1" lang="ja-JP" altLang="en-US" b="1" dirty="0"/>
              <a:t>参考：会員増強活動の対象</a:t>
            </a:r>
            <a:endParaRPr kumimoji="1" lang="en-US" altLang="ja-JP" b="1" dirty="0"/>
          </a:p>
        </p:txBody>
      </p:sp>
      <p:sp>
        <p:nvSpPr>
          <p:cNvPr id="7" name="正方形/長方形 6">
            <a:extLst>
              <a:ext uri="{FF2B5EF4-FFF2-40B4-BE49-F238E27FC236}">
                <a16:creationId xmlns:a16="http://schemas.microsoft.com/office/drawing/2014/main" id="{002EF106-0596-ABE1-D3B3-C6004DFD9B14}"/>
              </a:ext>
            </a:extLst>
          </p:cNvPr>
          <p:cNvSpPr/>
          <p:nvPr/>
        </p:nvSpPr>
        <p:spPr>
          <a:xfrm>
            <a:off x="1283516" y="3038294"/>
            <a:ext cx="1879135" cy="228729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600" b="1" dirty="0">
              <a:solidFill>
                <a:schemeClr val="bg1"/>
              </a:solidFill>
            </a:endParaRPr>
          </a:p>
          <a:p>
            <a:pPr algn="ctr"/>
            <a:r>
              <a:rPr kumimoji="1" lang="ja-JP" altLang="en-US" sz="1600" b="1" dirty="0">
                <a:solidFill>
                  <a:schemeClr val="bg1"/>
                </a:solidFill>
              </a:rPr>
              <a:t>建築士会会員</a:t>
            </a: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en-US" altLang="ja-JP" sz="1600" b="1" dirty="0">
              <a:solidFill>
                <a:schemeClr val="bg1"/>
              </a:solidFill>
            </a:endParaRPr>
          </a:p>
          <a:p>
            <a:pPr algn="ctr"/>
            <a:endParaRPr kumimoji="1" lang="ja-JP" altLang="en-US" sz="1600" b="1" dirty="0">
              <a:solidFill>
                <a:schemeClr val="bg1"/>
              </a:solidFill>
            </a:endParaRPr>
          </a:p>
        </p:txBody>
      </p:sp>
      <p:sp>
        <p:nvSpPr>
          <p:cNvPr id="8" name="テキスト ボックス 7">
            <a:extLst>
              <a:ext uri="{FF2B5EF4-FFF2-40B4-BE49-F238E27FC236}">
                <a16:creationId xmlns:a16="http://schemas.microsoft.com/office/drawing/2014/main" id="{7E0B317C-B703-CBC2-24B1-289CC246415E}"/>
              </a:ext>
            </a:extLst>
          </p:cNvPr>
          <p:cNvSpPr txBox="1"/>
          <p:nvPr/>
        </p:nvSpPr>
        <p:spPr>
          <a:xfrm>
            <a:off x="2155583" y="3728665"/>
            <a:ext cx="551689" cy="307777"/>
          </a:xfrm>
          <a:prstGeom prst="rect">
            <a:avLst/>
          </a:prstGeom>
          <a:noFill/>
        </p:spPr>
        <p:txBody>
          <a:bodyPr wrap="square" rtlCol="0">
            <a:spAutoFit/>
          </a:bodyPr>
          <a:lstStyle/>
          <a:p>
            <a:r>
              <a:rPr kumimoji="1" lang="ja-JP" altLang="en-US" sz="1400" b="1" dirty="0">
                <a:solidFill>
                  <a:schemeClr val="bg1"/>
                </a:solidFill>
              </a:rPr>
              <a:t>女性</a:t>
            </a:r>
          </a:p>
        </p:txBody>
      </p:sp>
      <p:sp>
        <p:nvSpPr>
          <p:cNvPr id="9" name="テキスト ボックス 8">
            <a:extLst>
              <a:ext uri="{FF2B5EF4-FFF2-40B4-BE49-F238E27FC236}">
                <a16:creationId xmlns:a16="http://schemas.microsoft.com/office/drawing/2014/main" id="{FD7AC557-575C-CCA0-E310-22DE019DCC84}"/>
              </a:ext>
            </a:extLst>
          </p:cNvPr>
          <p:cNvSpPr txBox="1"/>
          <p:nvPr/>
        </p:nvSpPr>
        <p:spPr>
          <a:xfrm>
            <a:off x="1432308" y="4625334"/>
            <a:ext cx="723275" cy="307777"/>
          </a:xfrm>
          <a:prstGeom prst="rect">
            <a:avLst/>
          </a:prstGeom>
          <a:noFill/>
        </p:spPr>
        <p:txBody>
          <a:bodyPr wrap="none" rtlCol="0">
            <a:spAutoFit/>
          </a:bodyPr>
          <a:lstStyle/>
          <a:p>
            <a:r>
              <a:rPr kumimoji="1" lang="ja-JP" altLang="en-US" sz="1400" b="1" dirty="0">
                <a:solidFill>
                  <a:schemeClr val="bg1"/>
                </a:solidFill>
              </a:rPr>
              <a:t>シニア</a:t>
            </a:r>
          </a:p>
        </p:txBody>
      </p:sp>
      <p:sp>
        <p:nvSpPr>
          <p:cNvPr id="10" name="テキスト ボックス 9">
            <a:extLst>
              <a:ext uri="{FF2B5EF4-FFF2-40B4-BE49-F238E27FC236}">
                <a16:creationId xmlns:a16="http://schemas.microsoft.com/office/drawing/2014/main" id="{541196B2-4B3A-8527-102F-1699C53C9616}"/>
              </a:ext>
            </a:extLst>
          </p:cNvPr>
          <p:cNvSpPr txBox="1"/>
          <p:nvPr/>
        </p:nvSpPr>
        <p:spPr>
          <a:xfrm>
            <a:off x="2240299" y="4424055"/>
            <a:ext cx="543739" cy="307777"/>
          </a:xfrm>
          <a:prstGeom prst="rect">
            <a:avLst/>
          </a:prstGeom>
          <a:noFill/>
        </p:spPr>
        <p:txBody>
          <a:bodyPr wrap="none" rtlCol="0">
            <a:spAutoFit/>
          </a:bodyPr>
          <a:lstStyle/>
          <a:p>
            <a:r>
              <a:rPr kumimoji="1" lang="ja-JP" altLang="en-US" sz="1400" b="1" dirty="0">
                <a:solidFill>
                  <a:schemeClr val="bg1"/>
                </a:solidFill>
              </a:rPr>
              <a:t>青年</a:t>
            </a:r>
          </a:p>
        </p:txBody>
      </p:sp>
      <p:sp>
        <p:nvSpPr>
          <p:cNvPr id="11" name="テキスト ボックス 10">
            <a:extLst>
              <a:ext uri="{FF2B5EF4-FFF2-40B4-BE49-F238E27FC236}">
                <a16:creationId xmlns:a16="http://schemas.microsoft.com/office/drawing/2014/main" id="{87F117E3-843C-52F1-F337-7384FE56436C}"/>
              </a:ext>
            </a:extLst>
          </p:cNvPr>
          <p:cNvSpPr txBox="1"/>
          <p:nvPr/>
        </p:nvSpPr>
        <p:spPr>
          <a:xfrm>
            <a:off x="1283516" y="2101449"/>
            <a:ext cx="1879135" cy="1200329"/>
          </a:xfrm>
          <a:prstGeom prst="rect">
            <a:avLst/>
          </a:prstGeom>
          <a:solidFill>
            <a:schemeClr val="bg2">
              <a:lumMod val="25000"/>
              <a:alpha val="43137"/>
            </a:schemeClr>
          </a:solidFill>
        </p:spPr>
        <p:txBody>
          <a:bodyPr wrap="square" rtlCol="0">
            <a:spAutoFit/>
          </a:bodyPr>
          <a:lstStyle/>
          <a:p>
            <a:pPr algn="ctr"/>
            <a:endParaRPr kumimoji="1" lang="en-US" altLang="ja-JP" sz="1400" b="1" dirty="0">
              <a:solidFill>
                <a:schemeClr val="bg1"/>
              </a:solidFill>
            </a:endParaRPr>
          </a:p>
          <a:p>
            <a:pPr algn="ctr"/>
            <a:r>
              <a:rPr kumimoji="1" lang="ja-JP" altLang="en-US" sz="1600" b="1" dirty="0">
                <a:solidFill>
                  <a:schemeClr val="bg1"/>
                </a:solidFill>
              </a:rPr>
              <a:t>他団体会員</a:t>
            </a:r>
            <a:endParaRPr kumimoji="1" lang="en-US" altLang="ja-JP" sz="1600" b="1" dirty="0">
              <a:solidFill>
                <a:schemeClr val="bg1"/>
              </a:solidFill>
            </a:endParaRPr>
          </a:p>
          <a:p>
            <a:r>
              <a:rPr kumimoji="1" lang="ja-JP" altLang="en-US" sz="1400" b="1" dirty="0">
                <a:solidFill>
                  <a:schemeClr val="bg1"/>
                </a:solidFill>
              </a:rPr>
              <a:t>ＪＩＡ</a:t>
            </a:r>
            <a:endParaRPr kumimoji="1" lang="en-US" altLang="ja-JP" sz="1400" b="1" dirty="0">
              <a:solidFill>
                <a:schemeClr val="bg1"/>
              </a:solidFill>
            </a:endParaRPr>
          </a:p>
          <a:p>
            <a:r>
              <a:rPr kumimoji="1" lang="ja-JP" altLang="en-US" sz="1400" b="1" dirty="0">
                <a:solidFill>
                  <a:schemeClr val="bg1"/>
                </a:solidFill>
              </a:rPr>
              <a:t>建築士事務所協会</a:t>
            </a:r>
            <a:endParaRPr kumimoji="1" lang="en-US" altLang="ja-JP" sz="1400" b="1" dirty="0">
              <a:solidFill>
                <a:schemeClr val="bg1"/>
              </a:solidFill>
            </a:endParaRPr>
          </a:p>
          <a:p>
            <a:endParaRPr kumimoji="1" lang="en-US" altLang="ja-JP" sz="1400" b="1" dirty="0">
              <a:solidFill>
                <a:schemeClr val="bg1"/>
              </a:solidFill>
            </a:endParaRPr>
          </a:p>
        </p:txBody>
      </p:sp>
      <p:sp>
        <p:nvSpPr>
          <p:cNvPr id="12" name="テキスト ボックス 11">
            <a:extLst>
              <a:ext uri="{FF2B5EF4-FFF2-40B4-BE49-F238E27FC236}">
                <a16:creationId xmlns:a16="http://schemas.microsoft.com/office/drawing/2014/main" id="{7537D5AD-5F76-83AC-4ED6-6F7AF5FB3FD0}"/>
              </a:ext>
            </a:extLst>
          </p:cNvPr>
          <p:cNvSpPr txBox="1"/>
          <p:nvPr/>
        </p:nvSpPr>
        <p:spPr>
          <a:xfrm>
            <a:off x="921878" y="5645992"/>
            <a:ext cx="723275" cy="307777"/>
          </a:xfrm>
          <a:prstGeom prst="rect">
            <a:avLst/>
          </a:prstGeom>
          <a:noFill/>
        </p:spPr>
        <p:txBody>
          <a:bodyPr wrap="none" rtlCol="0">
            <a:spAutoFit/>
          </a:bodyPr>
          <a:lstStyle/>
          <a:p>
            <a:r>
              <a:rPr kumimoji="1" lang="ja-JP" altLang="en-US" sz="1400" b="1" dirty="0">
                <a:solidFill>
                  <a:schemeClr val="bg1"/>
                </a:solidFill>
              </a:rPr>
              <a:t>無所属</a:t>
            </a:r>
          </a:p>
        </p:txBody>
      </p:sp>
      <p:sp>
        <p:nvSpPr>
          <p:cNvPr id="15" name="テキスト ボックス 14">
            <a:extLst>
              <a:ext uri="{FF2B5EF4-FFF2-40B4-BE49-F238E27FC236}">
                <a16:creationId xmlns:a16="http://schemas.microsoft.com/office/drawing/2014/main" id="{6CD3AE80-D7F5-9B5A-2595-5597CCB056EE}"/>
              </a:ext>
            </a:extLst>
          </p:cNvPr>
          <p:cNvSpPr txBox="1"/>
          <p:nvPr/>
        </p:nvSpPr>
        <p:spPr>
          <a:xfrm>
            <a:off x="2925024" y="3048039"/>
            <a:ext cx="1811498" cy="2277547"/>
          </a:xfrm>
          <a:prstGeom prst="rect">
            <a:avLst/>
          </a:prstGeom>
          <a:solidFill>
            <a:schemeClr val="accent2">
              <a:alpha val="43137"/>
            </a:schemeClr>
          </a:solidFill>
        </p:spPr>
        <p:txBody>
          <a:bodyPr wrap="square" rtlCol="0">
            <a:spAutoFit/>
          </a:bodyPr>
          <a:lstStyle/>
          <a:p>
            <a:pPr algn="ctr"/>
            <a:endParaRPr kumimoji="1" lang="en-US" altLang="ja-JP" sz="1400" b="1" dirty="0">
              <a:solidFill>
                <a:schemeClr val="bg1"/>
              </a:solidFill>
            </a:endParaRPr>
          </a:p>
          <a:p>
            <a:pPr algn="ctr"/>
            <a:r>
              <a:rPr kumimoji="1" lang="ja-JP" altLang="en-US" sz="1600" b="1" dirty="0">
                <a:solidFill>
                  <a:schemeClr val="bg1"/>
                </a:solidFill>
              </a:rPr>
              <a:t>他資格所持者</a:t>
            </a:r>
            <a:endParaRPr kumimoji="1" lang="en-US" altLang="ja-JP" sz="16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r>
              <a:rPr kumimoji="1" lang="ja-JP" altLang="en-US" sz="1400" b="1" dirty="0">
                <a:solidFill>
                  <a:schemeClr val="bg1"/>
                </a:solidFill>
              </a:rPr>
              <a:t>建築施工管理技士</a:t>
            </a:r>
            <a:endParaRPr kumimoji="1" lang="en-US" altLang="ja-JP" sz="1400" b="1" dirty="0">
              <a:solidFill>
                <a:schemeClr val="bg1"/>
              </a:solidFill>
            </a:endParaRPr>
          </a:p>
          <a:p>
            <a:r>
              <a:rPr kumimoji="1" lang="ja-JP" altLang="en-US" sz="1400" b="1" dirty="0">
                <a:solidFill>
                  <a:schemeClr val="bg1"/>
                </a:solidFill>
              </a:rPr>
              <a:t>宅建士</a:t>
            </a:r>
            <a:endParaRPr kumimoji="1" lang="en-US" altLang="ja-JP" sz="1400" b="1" dirty="0">
              <a:solidFill>
                <a:schemeClr val="bg1"/>
              </a:solidFill>
            </a:endParaRPr>
          </a:p>
          <a:p>
            <a:r>
              <a:rPr kumimoji="1" lang="ja-JP" altLang="en-US" sz="1400" b="1" dirty="0">
                <a:solidFill>
                  <a:schemeClr val="bg1"/>
                </a:solidFill>
              </a:rPr>
              <a:t>ＩＣ、ＩＰ</a:t>
            </a:r>
            <a:endParaRPr kumimoji="1" lang="en-US" altLang="ja-JP" sz="1400" b="1" dirty="0">
              <a:solidFill>
                <a:schemeClr val="bg1"/>
              </a:solidFill>
            </a:endParaRPr>
          </a:p>
          <a:p>
            <a:endParaRPr kumimoji="1" lang="en-US" altLang="ja-JP" sz="1400" b="1" dirty="0">
              <a:solidFill>
                <a:schemeClr val="bg1"/>
              </a:solidFill>
            </a:endParaRPr>
          </a:p>
          <a:p>
            <a:endParaRPr kumimoji="1" lang="en-US" altLang="ja-JP" sz="1400" b="1" dirty="0">
              <a:solidFill>
                <a:schemeClr val="bg1"/>
              </a:solidFill>
            </a:endParaRPr>
          </a:p>
          <a:p>
            <a:endParaRPr kumimoji="1" lang="en-US" altLang="ja-JP" sz="1400" b="1" dirty="0">
              <a:solidFill>
                <a:schemeClr val="bg1"/>
              </a:solidFill>
            </a:endParaRPr>
          </a:p>
        </p:txBody>
      </p:sp>
      <p:sp>
        <p:nvSpPr>
          <p:cNvPr id="16" name="正方形/長方形 15">
            <a:extLst>
              <a:ext uri="{FF2B5EF4-FFF2-40B4-BE49-F238E27FC236}">
                <a16:creationId xmlns:a16="http://schemas.microsoft.com/office/drawing/2014/main" id="{78D5AD2B-432D-B864-15DB-4FB65EE3E362}"/>
              </a:ext>
            </a:extLst>
          </p:cNvPr>
          <p:cNvSpPr/>
          <p:nvPr/>
        </p:nvSpPr>
        <p:spPr>
          <a:xfrm>
            <a:off x="5635776" y="925711"/>
            <a:ext cx="1503256" cy="380006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建築系学生</a:t>
            </a:r>
          </a:p>
        </p:txBody>
      </p:sp>
      <p:sp>
        <p:nvSpPr>
          <p:cNvPr id="17" name="正方形/長方形 16">
            <a:extLst>
              <a:ext uri="{FF2B5EF4-FFF2-40B4-BE49-F238E27FC236}">
                <a16:creationId xmlns:a16="http://schemas.microsoft.com/office/drawing/2014/main" id="{495A2BD8-594F-A425-98CF-F469DACC44C9}"/>
              </a:ext>
            </a:extLst>
          </p:cNvPr>
          <p:cNvSpPr/>
          <p:nvPr/>
        </p:nvSpPr>
        <p:spPr>
          <a:xfrm>
            <a:off x="7263240" y="916439"/>
            <a:ext cx="1503256" cy="3800066"/>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建築に興味のある一般の人</a:t>
            </a:r>
          </a:p>
        </p:txBody>
      </p:sp>
      <p:sp>
        <p:nvSpPr>
          <p:cNvPr id="18" name="テキスト ボックス 17">
            <a:extLst>
              <a:ext uri="{FF2B5EF4-FFF2-40B4-BE49-F238E27FC236}">
                <a16:creationId xmlns:a16="http://schemas.microsoft.com/office/drawing/2014/main" id="{71220974-FEA2-7CCC-9CDC-56FF8F1B7F34}"/>
              </a:ext>
            </a:extLst>
          </p:cNvPr>
          <p:cNvSpPr txBox="1"/>
          <p:nvPr/>
        </p:nvSpPr>
        <p:spPr>
          <a:xfrm>
            <a:off x="7205247" y="1659788"/>
            <a:ext cx="1620957" cy="2893100"/>
          </a:xfrm>
          <a:prstGeom prst="rect">
            <a:avLst/>
          </a:prstGeom>
          <a:noFill/>
        </p:spPr>
        <p:txBody>
          <a:bodyPr wrap="none" rtlCol="0">
            <a:spAutoFit/>
          </a:bodyPr>
          <a:lstStyle/>
          <a:p>
            <a:pPr algn="ctr"/>
            <a:r>
              <a:rPr kumimoji="1" lang="ja-JP" altLang="en-US" sz="1400" b="1" dirty="0"/>
              <a:t>小学生</a:t>
            </a:r>
            <a:endParaRPr kumimoji="1" lang="en-US" altLang="ja-JP" sz="1400" b="1" dirty="0"/>
          </a:p>
          <a:p>
            <a:pPr algn="ctr"/>
            <a:r>
              <a:rPr kumimoji="1" lang="ja-JP" altLang="en-US" sz="1400" b="1" dirty="0"/>
              <a:t>中学生</a:t>
            </a:r>
            <a:endParaRPr kumimoji="1" lang="en-US" altLang="ja-JP" sz="1400" b="1" dirty="0"/>
          </a:p>
          <a:p>
            <a:pPr algn="ctr"/>
            <a:r>
              <a:rPr kumimoji="1" lang="ja-JP" altLang="en-US" sz="1400" b="1" dirty="0"/>
              <a:t>高校生</a:t>
            </a:r>
            <a:endParaRPr kumimoji="1" lang="en-US" altLang="ja-JP" sz="1400" b="1" dirty="0"/>
          </a:p>
          <a:p>
            <a:pPr algn="ctr"/>
            <a:r>
              <a:rPr kumimoji="1" lang="ja-JP" altLang="en-US" sz="1400" b="1" dirty="0"/>
              <a:t>教師</a:t>
            </a:r>
            <a:endParaRPr kumimoji="1" lang="en-US" altLang="ja-JP" sz="1400" b="1" dirty="0"/>
          </a:p>
          <a:p>
            <a:pPr algn="ctr"/>
            <a:endParaRPr kumimoji="1" lang="en-US" altLang="ja-JP" sz="1400" b="1" dirty="0"/>
          </a:p>
          <a:p>
            <a:pPr algn="ctr"/>
            <a:r>
              <a:rPr kumimoji="1" lang="ja-JP" altLang="en-US" sz="1400" b="1" dirty="0"/>
              <a:t>建築士の家族</a:t>
            </a:r>
            <a:endParaRPr kumimoji="1" lang="en-US" altLang="ja-JP" sz="1400" b="1" dirty="0"/>
          </a:p>
          <a:p>
            <a:pPr algn="ctr"/>
            <a:endParaRPr kumimoji="1" lang="en-US" altLang="ja-JP" sz="1400" b="1" dirty="0"/>
          </a:p>
          <a:p>
            <a:pPr algn="ctr"/>
            <a:r>
              <a:rPr kumimoji="1" lang="ja-JP" altLang="en-US" sz="1400" b="1" dirty="0"/>
              <a:t>建築物所有者</a:t>
            </a:r>
            <a:endParaRPr kumimoji="1" lang="en-US" altLang="ja-JP" sz="1400" b="1" dirty="0"/>
          </a:p>
          <a:p>
            <a:pPr algn="ctr"/>
            <a:r>
              <a:rPr kumimoji="1" lang="ja-JP" altLang="en-US" sz="1400" b="1" dirty="0"/>
              <a:t>行政（教育等）</a:t>
            </a:r>
            <a:endParaRPr kumimoji="1" lang="en-US" altLang="ja-JP" sz="1400" b="1" dirty="0"/>
          </a:p>
          <a:p>
            <a:pPr algn="ctr"/>
            <a:r>
              <a:rPr kumimoji="1" lang="ja-JP" altLang="en-US" sz="1400" b="1" dirty="0"/>
              <a:t>司法書士</a:t>
            </a:r>
            <a:endParaRPr kumimoji="1" lang="en-US" altLang="ja-JP" sz="1400" b="1" dirty="0"/>
          </a:p>
          <a:p>
            <a:pPr algn="ctr"/>
            <a:r>
              <a:rPr kumimoji="1" lang="ja-JP" altLang="en-US" sz="1400" b="1" dirty="0"/>
              <a:t>弁護士</a:t>
            </a:r>
            <a:endParaRPr kumimoji="1" lang="en-US" altLang="ja-JP" sz="1400" b="1" dirty="0"/>
          </a:p>
          <a:p>
            <a:pPr algn="ctr"/>
            <a:r>
              <a:rPr kumimoji="1" lang="ja-JP" altLang="en-US" sz="1400" b="1" dirty="0"/>
              <a:t>ケアマネージャー</a:t>
            </a:r>
            <a:endParaRPr kumimoji="1" lang="en-US" altLang="ja-JP" sz="1400" b="1" dirty="0"/>
          </a:p>
          <a:p>
            <a:pPr algn="ctr"/>
            <a:r>
              <a:rPr kumimoji="1" lang="ja-JP" altLang="en-US" sz="1400" b="1" dirty="0"/>
              <a:t>医師</a:t>
            </a:r>
            <a:endParaRPr kumimoji="1" lang="en-US" altLang="ja-JP" sz="1400" b="1" dirty="0"/>
          </a:p>
        </p:txBody>
      </p:sp>
      <p:sp>
        <p:nvSpPr>
          <p:cNvPr id="19" name="テキスト ボックス 18">
            <a:extLst>
              <a:ext uri="{FF2B5EF4-FFF2-40B4-BE49-F238E27FC236}">
                <a16:creationId xmlns:a16="http://schemas.microsoft.com/office/drawing/2014/main" id="{875E71AD-A1EE-668A-C769-D90BD54A6965}"/>
              </a:ext>
            </a:extLst>
          </p:cNvPr>
          <p:cNvSpPr txBox="1"/>
          <p:nvPr/>
        </p:nvSpPr>
        <p:spPr>
          <a:xfrm>
            <a:off x="5927609" y="1621352"/>
            <a:ext cx="902811" cy="1169551"/>
          </a:xfrm>
          <a:prstGeom prst="rect">
            <a:avLst/>
          </a:prstGeom>
          <a:noFill/>
        </p:spPr>
        <p:txBody>
          <a:bodyPr wrap="none" rtlCol="0">
            <a:spAutoFit/>
          </a:bodyPr>
          <a:lstStyle/>
          <a:p>
            <a:r>
              <a:rPr kumimoji="1" lang="ja-JP" altLang="en-US" sz="1400" b="1" dirty="0"/>
              <a:t>工業高校</a:t>
            </a:r>
            <a:endParaRPr kumimoji="1" lang="en-US" altLang="ja-JP" sz="1400" b="1" dirty="0"/>
          </a:p>
          <a:p>
            <a:r>
              <a:rPr kumimoji="1" lang="ja-JP" altLang="en-US" sz="1400" b="1" dirty="0"/>
              <a:t>専門学校</a:t>
            </a:r>
            <a:endParaRPr kumimoji="1" lang="en-US" altLang="ja-JP" sz="1400" b="1" dirty="0"/>
          </a:p>
          <a:p>
            <a:r>
              <a:rPr kumimoji="1" lang="ja-JP" altLang="en-US" sz="1400" b="1" dirty="0"/>
              <a:t>短大生</a:t>
            </a:r>
            <a:endParaRPr kumimoji="1" lang="en-US" altLang="ja-JP" sz="1400" b="1" dirty="0"/>
          </a:p>
          <a:p>
            <a:r>
              <a:rPr kumimoji="1" lang="ja-JP" altLang="en-US" sz="1400" b="1" dirty="0"/>
              <a:t>大学生</a:t>
            </a:r>
            <a:endParaRPr kumimoji="1" lang="en-US" altLang="ja-JP" sz="1400" b="1" dirty="0"/>
          </a:p>
          <a:p>
            <a:r>
              <a:rPr kumimoji="1" lang="ja-JP" altLang="en-US" sz="1400" b="1" dirty="0"/>
              <a:t>大学院生</a:t>
            </a:r>
            <a:endParaRPr kumimoji="1" lang="en-US" altLang="ja-JP" sz="1400" b="1" dirty="0"/>
          </a:p>
        </p:txBody>
      </p:sp>
      <p:sp>
        <p:nvSpPr>
          <p:cNvPr id="20" name="テキスト ボックス 19">
            <a:extLst>
              <a:ext uri="{FF2B5EF4-FFF2-40B4-BE49-F238E27FC236}">
                <a16:creationId xmlns:a16="http://schemas.microsoft.com/office/drawing/2014/main" id="{F518368C-6F25-BE80-1011-BA4B1EE69579}"/>
              </a:ext>
            </a:extLst>
          </p:cNvPr>
          <p:cNvSpPr txBox="1"/>
          <p:nvPr/>
        </p:nvSpPr>
        <p:spPr>
          <a:xfrm>
            <a:off x="3408760" y="1315996"/>
            <a:ext cx="1441420" cy="1600438"/>
          </a:xfrm>
          <a:prstGeom prst="rect">
            <a:avLst/>
          </a:prstGeom>
          <a:noFill/>
        </p:spPr>
        <p:txBody>
          <a:bodyPr wrap="none" rtlCol="0">
            <a:spAutoFit/>
          </a:bodyPr>
          <a:lstStyle/>
          <a:p>
            <a:r>
              <a:rPr kumimoji="1" lang="ja-JP" altLang="en-US" sz="1400" b="1" dirty="0"/>
              <a:t>資格学校の学生</a:t>
            </a:r>
            <a:endParaRPr kumimoji="1" lang="en-US" altLang="ja-JP" sz="1400" b="1" dirty="0"/>
          </a:p>
          <a:p>
            <a:endParaRPr kumimoji="1" lang="en-US" altLang="ja-JP" sz="1400" b="1" dirty="0"/>
          </a:p>
          <a:p>
            <a:r>
              <a:rPr kumimoji="1" lang="ja-JP" altLang="en-US" sz="1400" b="1" dirty="0"/>
              <a:t>会社の同僚</a:t>
            </a:r>
            <a:endParaRPr kumimoji="1" lang="en-US" altLang="ja-JP" sz="1400" b="1" dirty="0"/>
          </a:p>
          <a:p>
            <a:r>
              <a:rPr kumimoji="1" lang="ja-JP" altLang="en-US" sz="1400" b="1" dirty="0"/>
              <a:t>会社経営者</a:t>
            </a:r>
            <a:endParaRPr kumimoji="1" lang="en-US" altLang="ja-JP" sz="1400" b="1" dirty="0"/>
          </a:p>
          <a:p>
            <a:r>
              <a:rPr kumimoji="1" lang="ja-JP" altLang="en-US" sz="1400" b="1" dirty="0"/>
              <a:t>仕事仲間</a:t>
            </a:r>
            <a:endParaRPr kumimoji="1" lang="en-US" altLang="ja-JP" sz="1400" b="1" dirty="0"/>
          </a:p>
          <a:p>
            <a:r>
              <a:rPr kumimoji="1" lang="ja-JP" altLang="en-US" sz="1400" b="1" dirty="0"/>
              <a:t>取引先</a:t>
            </a:r>
            <a:endParaRPr kumimoji="1" lang="en-US" altLang="ja-JP" sz="1400" b="1" dirty="0"/>
          </a:p>
          <a:p>
            <a:r>
              <a:rPr kumimoji="1" lang="ja-JP" altLang="en-US" sz="1400" b="1" dirty="0"/>
              <a:t>技術者・職人等</a:t>
            </a:r>
            <a:endParaRPr kumimoji="1" lang="en-US" altLang="ja-JP" sz="1400" b="1" dirty="0"/>
          </a:p>
        </p:txBody>
      </p:sp>
      <p:sp>
        <p:nvSpPr>
          <p:cNvPr id="22" name="テキスト ボックス 21">
            <a:extLst>
              <a:ext uri="{FF2B5EF4-FFF2-40B4-BE49-F238E27FC236}">
                <a16:creationId xmlns:a16="http://schemas.microsoft.com/office/drawing/2014/main" id="{7FF37D54-0EDD-816A-A6BC-FFF9C2EB12AA}"/>
              </a:ext>
            </a:extLst>
          </p:cNvPr>
          <p:cNvSpPr txBox="1"/>
          <p:nvPr/>
        </p:nvSpPr>
        <p:spPr>
          <a:xfrm>
            <a:off x="1478474" y="4089922"/>
            <a:ext cx="902811" cy="307777"/>
          </a:xfrm>
          <a:prstGeom prst="rect">
            <a:avLst/>
          </a:prstGeom>
          <a:noFill/>
        </p:spPr>
        <p:txBody>
          <a:bodyPr wrap="none" rtlCol="0">
            <a:spAutoFit/>
          </a:bodyPr>
          <a:lstStyle/>
          <a:p>
            <a:r>
              <a:rPr kumimoji="1" lang="ja-JP" altLang="en-US" sz="1400" b="1" dirty="0">
                <a:solidFill>
                  <a:schemeClr val="bg1"/>
                </a:solidFill>
              </a:rPr>
              <a:t>新入会員</a:t>
            </a:r>
          </a:p>
        </p:txBody>
      </p:sp>
      <p:sp>
        <p:nvSpPr>
          <p:cNvPr id="3" name="正方形/長方形 2">
            <a:extLst>
              <a:ext uri="{FF2B5EF4-FFF2-40B4-BE49-F238E27FC236}">
                <a16:creationId xmlns:a16="http://schemas.microsoft.com/office/drawing/2014/main" id="{6A5399EF-148B-C364-CE3E-30CE606A566A}"/>
              </a:ext>
            </a:extLst>
          </p:cNvPr>
          <p:cNvSpPr/>
          <p:nvPr/>
        </p:nvSpPr>
        <p:spPr>
          <a:xfrm>
            <a:off x="5643582" y="4835768"/>
            <a:ext cx="3122914" cy="148831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地域社会</a:t>
            </a:r>
            <a:endParaRPr kumimoji="1" lang="en-US" altLang="ja-JP" sz="1600" b="1" dirty="0">
              <a:solidFill>
                <a:schemeClr val="tx1"/>
              </a:solidFill>
            </a:endParaRPr>
          </a:p>
          <a:p>
            <a:pPr algn="ctr"/>
            <a:endParaRPr kumimoji="1" lang="en-US" altLang="ja-JP" sz="1600" b="1" dirty="0">
              <a:solidFill>
                <a:schemeClr val="tx1"/>
              </a:solidFill>
            </a:endParaRPr>
          </a:p>
          <a:p>
            <a:pPr algn="ctr"/>
            <a:r>
              <a:rPr kumimoji="1" lang="ja-JP" altLang="en-US" sz="1400" b="1" dirty="0">
                <a:solidFill>
                  <a:schemeClr val="tx1"/>
                </a:solidFill>
              </a:rPr>
              <a:t>小学校、中学校、高校</a:t>
            </a:r>
            <a:endParaRPr kumimoji="1" lang="en-US" altLang="ja-JP" sz="1400" b="1" dirty="0">
              <a:solidFill>
                <a:schemeClr val="tx1"/>
              </a:solidFill>
            </a:endParaRPr>
          </a:p>
          <a:p>
            <a:pPr algn="ctr"/>
            <a:r>
              <a:rPr kumimoji="1" lang="ja-JP" altLang="en-US" sz="1400" b="1" dirty="0">
                <a:solidFill>
                  <a:schemeClr val="tx1"/>
                </a:solidFill>
              </a:rPr>
              <a:t>町内会、子供会、ＰＴＡ</a:t>
            </a:r>
            <a:endParaRPr kumimoji="1" lang="en-US" altLang="ja-JP" sz="1400" b="1" dirty="0">
              <a:solidFill>
                <a:schemeClr val="tx1"/>
              </a:solidFill>
            </a:endParaRPr>
          </a:p>
          <a:p>
            <a:pPr algn="ctr"/>
            <a:r>
              <a:rPr kumimoji="1" lang="ja-JP" altLang="en-US" sz="1400" b="1" dirty="0">
                <a:solidFill>
                  <a:schemeClr val="tx1"/>
                </a:solidFill>
              </a:rPr>
              <a:t>市役所、都道府県　等</a:t>
            </a:r>
          </a:p>
        </p:txBody>
      </p:sp>
    </p:spTree>
    <p:extLst>
      <p:ext uri="{BB962C8B-B14F-4D97-AF65-F5344CB8AC3E}">
        <p14:creationId xmlns:p14="http://schemas.microsoft.com/office/powerpoint/2010/main" val="320714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9CC18E4-8640-E53B-4646-BD712501E422}"/>
              </a:ext>
            </a:extLst>
          </p:cNvPr>
          <p:cNvPicPr>
            <a:picLocks noChangeAspect="1"/>
          </p:cNvPicPr>
          <p:nvPr/>
        </p:nvPicPr>
        <p:blipFill>
          <a:blip r:embed="rId3"/>
          <a:stretch>
            <a:fillRect/>
          </a:stretch>
        </p:blipFill>
        <p:spPr>
          <a:xfrm>
            <a:off x="243280" y="538073"/>
            <a:ext cx="8531604" cy="6032681"/>
          </a:xfrm>
          <a:prstGeom prst="rect">
            <a:avLst/>
          </a:prstGeom>
        </p:spPr>
      </p:pic>
    </p:spTree>
    <p:extLst>
      <p:ext uri="{BB962C8B-B14F-4D97-AF65-F5344CB8AC3E}">
        <p14:creationId xmlns:p14="http://schemas.microsoft.com/office/powerpoint/2010/main" val="110238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7BD6BEE-8D15-EAB4-75C0-B6177B760040}"/>
              </a:ext>
            </a:extLst>
          </p:cNvPr>
          <p:cNvSpPr txBox="1"/>
          <p:nvPr/>
        </p:nvSpPr>
        <p:spPr>
          <a:xfrm>
            <a:off x="143868" y="542379"/>
            <a:ext cx="3647152" cy="369332"/>
          </a:xfrm>
          <a:prstGeom prst="rect">
            <a:avLst/>
          </a:prstGeom>
          <a:noFill/>
        </p:spPr>
        <p:txBody>
          <a:bodyPr wrap="none" rtlCol="0">
            <a:spAutoFit/>
          </a:bodyPr>
          <a:lstStyle/>
          <a:p>
            <a:r>
              <a:rPr kumimoji="1" lang="ja-JP" altLang="en-US" b="1" dirty="0"/>
              <a:t>参考：一級建築士登録者数の推移</a:t>
            </a:r>
            <a:endParaRPr kumimoji="1" lang="en-US" altLang="ja-JP" b="1" dirty="0"/>
          </a:p>
        </p:txBody>
      </p:sp>
      <p:graphicFrame>
        <p:nvGraphicFramePr>
          <p:cNvPr id="5" name="グラフ 4">
            <a:extLst>
              <a:ext uri="{FF2B5EF4-FFF2-40B4-BE49-F238E27FC236}">
                <a16:creationId xmlns:a16="http://schemas.microsoft.com/office/drawing/2014/main" id="{B03B063D-F7AA-482D-9944-AC6300689C29}"/>
              </a:ext>
            </a:extLst>
          </p:cNvPr>
          <p:cNvGraphicFramePr>
            <a:graphicFrameLocks/>
          </p:cNvGraphicFramePr>
          <p:nvPr>
            <p:extLst>
              <p:ext uri="{D42A27DB-BD31-4B8C-83A1-F6EECF244321}">
                <p14:modId xmlns:p14="http://schemas.microsoft.com/office/powerpoint/2010/main" val="1328718073"/>
              </p:ext>
            </p:extLst>
          </p:nvPr>
        </p:nvGraphicFramePr>
        <p:xfrm>
          <a:off x="258418" y="1186093"/>
          <a:ext cx="8537712" cy="3721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484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7E7A3D5-00DC-944A-58F8-3679666191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3353" y="2989245"/>
            <a:ext cx="1920509" cy="1440381"/>
          </a:xfrm>
          <a:prstGeom prst="rect">
            <a:avLst/>
          </a:prstGeom>
        </p:spPr>
      </p:pic>
      <p:pic>
        <p:nvPicPr>
          <p:cNvPr id="8" name="図 7">
            <a:extLst>
              <a:ext uri="{FF2B5EF4-FFF2-40B4-BE49-F238E27FC236}">
                <a16:creationId xmlns:a16="http://schemas.microsoft.com/office/drawing/2014/main" id="{3A9F2B59-0DD5-071B-4522-415D7BE227F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1303" y="4503737"/>
            <a:ext cx="1269207" cy="1692275"/>
          </a:xfrm>
          <a:prstGeom prst="rect">
            <a:avLst/>
          </a:prstGeom>
        </p:spPr>
      </p:pic>
      <p:pic>
        <p:nvPicPr>
          <p:cNvPr id="10" name="図 9">
            <a:extLst>
              <a:ext uri="{FF2B5EF4-FFF2-40B4-BE49-F238E27FC236}">
                <a16:creationId xmlns:a16="http://schemas.microsoft.com/office/drawing/2014/main" id="{496E8918-34E1-B16D-607F-D131543090D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941095" y="1219201"/>
            <a:ext cx="1269207" cy="1692275"/>
          </a:xfrm>
          <a:prstGeom prst="rect">
            <a:avLst/>
          </a:prstGeom>
        </p:spPr>
      </p:pic>
      <p:pic>
        <p:nvPicPr>
          <p:cNvPr id="12" name="図 11">
            <a:extLst>
              <a:ext uri="{FF2B5EF4-FFF2-40B4-BE49-F238E27FC236}">
                <a16:creationId xmlns:a16="http://schemas.microsoft.com/office/drawing/2014/main" id="{E54B0492-6F0E-4E20-097B-C5DDCC5E206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913195" y="4503737"/>
            <a:ext cx="1269207" cy="1692275"/>
          </a:xfrm>
          <a:prstGeom prst="rect">
            <a:avLst/>
          </a:prstGeom>
        </p:spPr>
      </p:pic>
      <p:pic>
        <p:nvPicPr>
          <p:cNvPr id="14" name="図 13">
            <a:extLst>
              <a:ext uri="{FF2B5EF4-FFF2-40B4-BE49-F238E27FC236}">
                <a16:creationId xmlns:a16="http://schemas.microsoft.com/office/drawing/2014/main" id="{BF944133-C728-92C5-29D1-CDA48899A49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583029" y="1219200"/>
            <a:ext cx="1269206" cy="1692275"/>
          </a:xfrm>
          <a:prstGeom prst="rect">
            <a:avLst/>
          </a:prstGeom>
        </p:spPr>
      </p:pic>
      <p:pic>
        <p:nvPicPr>
          <p:cNvPr id="16" name="図 15">
            <a:extLst>
              <a:ext uri="{FF2B5EF4-FFF2-40B4-BE49-F238E27FC236}">
                <a16:creationId xmlns:a16="http://schemas.microsoft.com/office/drawing/2014/main" id="{7A29EA89-9B7C-3777-19DA-EEB949481D9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286383" y="2983230"/>
            <a:ext cx="1908639" cy="1431479"/>
          </a:xfrm>
          <a:prstGeom prst="rect">
            <a:avLst/>
          </a:prstGeom>
        </p:spPr>
      </p:pic>
      <p:pic>
        <p:nvPicPr>
          <p:cNvPr id="20" name="図 19">
            <a:extLst>
              <a:ext uri="{FF2B5EF4-FFF2-40B4-BE49-F238E27FC236}">
                <a16:creationId xmlns:a16="http://schemas.microsoft.com/office/drawing/2014/main" id="{3AC8EFD6-5C8D-E053-D36D-0B8F1BFF10E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07943" y="1219201"/>
            <a:ext cx="1269206" cy="1692275"/>
          </a:xfrm>
          <a:prstGeom prst="rect">
            <a:avLst/>
          </a:prstGeom>
        </p:spPr>
      </p:pic>
      <p:pic>
        <p:nvPicPr>
          <p:cNvPr id="22" name="図 21">
            <a:extLst>
              <a:ext uri="{FF2B5EF4-FFF2-40B4-BE49-F238E27FC236}">
                <a16:creationId xmlns:a16="http://schemas.microsoft.com/office/drawing/2014/main" id="{0003827C-2488-E3C0-D41E-89954967310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348592" y="649399"/>
            <a:ext cx="4415340" cy="5887120"/>
          </a:xfrm>
          <a:prstGeom prst="rect">
            <a:avLst/>
          </a:prstGeom>
        </p:spPr>
      </p:pic>
      <p:pic>
        <p:nvPicPr>
          <p:cNvPr id="24" name="図 23">
            <a:extLst>
              <a:ext uri="{FF2B5EF4-FFF2-40B4-BE49-F238E27FC236}">
                <a16:creationId xmlns:a16="http://schemas.microsoft.com/office/drawing/2014/main" id="{088AB47F-09C6-2F39-A710-76F84AFDC40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547946" y="4503783"/>
            <a:ext cx="1270198" cy="1693597"/>
          </a:xfrm>
          <a:prstGeom prst="rect">
            <a:avLst/>
          </a:prstGeom>
        </p:spPr>
      </p:pic>
      <p:sp>
        <p:nvSpPr>
          <p:cNvPr id="25" name="テキスト ボックス 24">
            <a:extLst>
              <a:ext uri="{FF2B5EF4-FFF2-40B4-BE49-F238E27FC236}">
                <a16:creationId xmlns:a16="http://schemas.microsoft.com/office/drawing/2014/main" id="{3BFC4D32-A65E-77B7-C4E2-629B1FF4F5C4}"/>
              </a:ext>
            </a:extLst>
          </p:cNvPr>
          <p:cNvSpPr txBox="1"/>
          <p:nvPr/>
        </p:nvSpPr>
        <p:spPr>
          <a:xfrm>
            <a:off x="184869" y="6208966"/>
            <a:ext cx="3595856" cy="307777"/>
          </a:xfrm>
          <a:prstGeom prst="rect">
            <a:avLst/>
          </a:prstGeom>
          <a:noFill/>
        </p:spPr>
        <p:txBody>
          <a:bodyPr wrap="none" rtlCol="0">
            <a:spAutoFit/>
          </a:bodyPr>
          <a:lstStyle/>
          <a:p>
            <a:r>
              <a:rPr kumimoji="1" lang="ja-JP" altLang="en-US" sz="1400" b="1" dirty="0"/>
              <a:t>出張中に撮影した富士山写真コレクション</a:t>
            </a:r>
            <a:endParaRPr kumimoji="1" lang="en-US" altLang="ja-JP" sz="1400" b="1" dirty="0"/>
          </a:p>
        </p:txBody>
      </p:sp>
      <p:sp>
        <p:nvSpPr>
          <p:cNvPr id="26" name="テキスト ボックス 25">
            <a:extLst>
              <a:ext uri="{FF2B5EF4-FFF2-40B4-BE49-F238E27FC236}">
                <a16:creationId xmlns:a16="http://schemas.microsoft.com/office/drawing/2014/main" id="{542E4637-4085-1DCA-997B-24BA1AFB0315}"/>
              </a:ext>
            </a:extLst>
          </p:cNvPr>
          <p:cNvSpPr txBox="1"/>
          <p:nvPr/>
        </p:nvSpPr>
        <p:spPr>
          <a:xfrm>
            <a:off x="144982" y="710543"/>
            <a:ext cx="4134465" cy="430887"/>
          </a:xfrm>
          <a:prstGeom prst="rect">
            <a:avLst/>
          </a:prstGeom>
          <a:noFill/>
        </p:spPr>
        <p:txBody>
          <a:bodyPr wrap="none" rtlCol="0">
            <a:spAutoFit/>
          </a:bodyPr>
          <a:lstStyle/>
          <a:p>
            <a:r>
              <a:rPr kumimoji="1" lang="ja-JP" altLang="en-US" sz="2200" b="1" dirty="0"/>
              <a:t>ご清聴ありがとうございました</a:t>
            </a:r>
          </a:p>
        </p:txBody>
      </p:sp>
    </p:spTree>
    <p:extLst>
      <p:ext uri="{BB962C8B-B14F-4D97-AF65-F5344CB8AC3E}">
        <p14:creationId xmlns:p14="http://schemas.microsoft.com/office/powerpoint/2010/main" val="33810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5D93E9-C497-A7F5-2F0E-5FEACDBDE9AA}"/>
              </a:ext>
            </a:extLst>
          </p:cNvPr>
          <p:cNvSpPr txBox="1"/>
          <p:nvPr/>
        </p:nvSpPr>
        <p:spPr>
          <a:xfrm>
            <a:off x="162936" y="533019"/>
            <a:ext cx="3084499" cy="369332"/>
          </a:xfrm>
          <a:prstGeom prst="rect">
            <a:avLst/>
          </a:prstGeom>
          <a:noFill/>
        </p:spPr>
        <p:txBody>
          <a:bodyPr wrap="none" rtlCol="0">
            <a:spAutoFit/>
          </a:bodyPr>
          <a:lstStyle/>
          <a:p>
            <a:r>
              <a:rPr lang="ja-JP" altLang="en-US" b="1" dirty="0">
                <a:latin typeface="+mn-ea"/>
              </a:rPr>
              <a:t>６</a:t>
            </a:r>
            <a:r>
              <a:rPr kumimoji="1" lang="en-US" altLang="ja-JP" b="1" dirty="0">
                <a:latin typeface="+mn-ea"/>
              </a:rPr>
              <a:t>.</a:t>
            </a:r>
            <a:r>
              <a:rPr kumimoji="1" lang="ja-JP" altLang="en-US" b="1" dirty="0">
                <a:latin typeface="+mn-ea"/>
              </a:rPr>
              <a:t> 建築士会入会のきっかけ</a:t>
            </a:r>
          </a:p>
        </p:txBody>
      </p:sp>
      <p:graphicFrame>
        <p:nvGraphicFramePr>
          <p:cNvPr id="3" name="グラフ 2">
            <a:extLst>
              <a:ext uri="{FF2B5EF4-FFF2-40B4-BE49-F238E27FC236}">
                <a16:creationId xmlns:a16="http://schemas.microsoft.com/office/drawing/2014/main" id="{7923CA18-81EB-37C3-EB8C-5FBAAF582C21}"/>
              </a:ext>
            </a:extLst>
          </p:cNvPr>
          <p:cNvGraphicFramePr>
            <a:graphicFrameLocks/>
          </p:cNvGraphicFramePr>
          <p:nvPr>
            <p:extLst>
              <p:ext uri="{D42A27DB-BD31-4B8C-83A1-F6EECF244321}">
                <p14:modId xmlns:p14="http://schemas.microsoft.com/office/powerpoint/2010/main" val="1731709114"/>
              </p:ext>
            </p:extLst>
          </p:nvPr>
        </p:nvGraphicFramePr>
        <p:xfrm>
          <a:off x="-612059" y="1355667"/>
          <a:ext cx="9974424" cy="379845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7A5254F2-1C01-683C-06EB-8C596A3C0880}"/>
              </a:ext>
            </a:extLst>
          </p:cNvPr>
          <p:cNvSpPr txBox="1"/>
          <p:nvPr/>
        </p:nvSpPr>
        <p:spPr>
          <a:xfrm>
            <a:off x="172489" y="5789213"/>
            <a:ext cx="8799021" cy="738664"/>
          </a:xfrm>
          <a:prstGeom prst="rect">
            <a:avLst/>
          </a:prstGeom>
          <a:noFill/>
          <a:ln>
            <a:solidFill>
              <a:schemeClr val="tx1"/>
            </a:solidFill>
          </a:ln>
        </p:spPr>
        <p:txBody>
          <a:bodyPr wrap="square" rtlCol="0">
            <a:spAutoFit/>
          </a:bodyPr>
          <a:lstStyle/>
          <a:p>
            <a:r>
              <a:rPr lang="ja-JP" altLang="en-US" sz="14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endParaRPr lang="en-US"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家族</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（両親、親、祖父等）が入会していたから、</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情報</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を得るため、講習会など</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自己研鑽</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委員会活動</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のため、</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会社</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が会費負担して入会、</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資格学校</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が会費サポート、なんとなく、会員減少</a:t>
            </a:r>
            <a:endParaRPr kumimoji="1" lang="ja-JP" altLang="en-US" sz="14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5EB25714-8B91-C538-8360-A914019FF541}"/>
              </a:ext>
            </a:extLst>
          </p:cNvPr>
          <p:cNvSpPr txBox="1"/>
          <p:nvPr/>
        </p:nvSpPr>
        <p:spPr>
          <a:xfrm>
            <a:off x="8462825" y="1667249"/>
            <a:ext cx="449162" cy="276999"/>
          </a:xfrm>
          <a:prstGeom prst="rect">
            <a:avLst/>
          </a:prstGeom>
          <a:noFill/>
        </p:spPr>
        <p:txBody>
          <a:bodyPr wrap="none" rtlCol="0">
            <a:spAutoFit/>
          </a:bodyPr>
          <a:lstStyle/>
          <a:p>
            <a:r>
              <a:rPr kumimoji="1" lang="en-US" altLang="ja-JP" sz="1200" b="1" dirty="0"/>
              <a:t>133</a:t>
            </a:r>
            <a:endParaRPr kumimoji="1" lang="ja-JP" altLang="en-US" sz="1200" b="1" dirty="0"/>
          </a:p>
        </p:txBody>
      </p:sp>
      <p:sp>
        <p:nvSpPr>
          <p:cNvPr id="6" name="テキスト ボックス 5">
            <a:extLst>
              <a:ext uri="{FF2B5EF4-FFF2-40B4-BE49-F238E27FC236}">
                <a16:creationId xmlns:a16="http://schemas.microsoft.com/office/drawing/2014/main" id="{AA1330C2-80D2-3AD6-9D16-1C75A65A4536}"/>
              </a:ext>
            </a:extLst>
          </p:cNvPr>
          <p:cNvSpPr txBox="1"/>
          <p:nvPr/>
        </p:nvSpPr>
        <p:spPr>
          <a:xfrm>
            <a:off x="8162220" y="1944248"/>
            <a:ext cx="449162" cy="276999"/>
          </a:xfrm>
          <a:prstGeom prst="rect">
            <a:avLst/>
          </a:prstGeom>
          <a:noFill/>
        </p:spPr>
        <p:txBody>
          <a:bodyPr wrap="none" rtlCol="0">
            <a:spAutoFit/>
          </a:bodyPr>
          <a:lstStyle/>
          <a:p>
            <a:r>
              <a:rPr kumimoji="1" lang="en-US" altLang="ja-JP" sz="1200" b="1" dirty="0"/>
              <a:t>124</a:t>
            </a:r>
            <a:endParaRPr kumimoji="1" lang="ja-JP" altLang="en-US" sz="1200" b="1" dirty="0"/>
          </a:p>
        </p:txBody>
      </p:sp>
      <p:sp>
        <p:nvSpPr>
          <p:cNvPr id="7" name="テキスト ボックス 6">
            <a:extLst>
              <a:ext uri="{FF2B5EF4-FFF2-40B4-BE49-F238E27FC236}">
                <a16:creationId xmlns:a16="http://schemas.microsoft.com/office/drawing/2014/main" id="{92D6F06B-8203-6706-0E6D-CB672C7C5FBD}"/>
              </a:ext>
            </a:extLst>
          </p:cNvPr>
          <p:cNvSpPr txBox="1"/>
          <p:nvPr/>
        </p:nvSpPr>
        <p:spPr>
          <a:xfrm>
            <a:off x="7530561" y="2221247"/>
            <a:ext cx="360996" cy="276999"/>
          </a:xfrm>
          <a:prstGeom prst="rect">
            <a:avLst/>
          </a:prstGeom>
          <a:noFill/>
        </p:spPr>
        <p:txBody>
          <a:bodyPr wrap="none" rtlCol="0">
            <a:spAutoFit/>
          </a:bodyPr>
          <a:lstStyle/>
          <a:p>
            <a:r>
              <a:rPr lang="en-US" altLang="ja-JP" sz="1200" b="1" dirty="0"/>
              <a:t>95</a:t>
            </a:r>
            <a:endParaRPr kumimoji="1" lang="ja-JP" altLang="en-US" sz="1200" b="1" dirty="0"/>
          </a:p>
        </p:txBody>
      </p:sp>
      <p:sp>
        <p:nvSpPr>
          <p:cNvPr id="8" name="テキスト ボックス 7">
            <a:extLst>
              <a:ext uri="{FF2B5EF4-FFF2-40B4-BE49-F238E27FC236}">
                <a16:creationId xmlns:a16="http://schemas.microsoft.com/office/drawing/2014/main" id="{2DED73AF-DC5F-8B15-3340-D8BCD838A58A}"/>
              </a:ext>
            </a:extLst>
          </p:cNvPr>
          <p:cNvSpPr txBox="1"/>
          <p:nvPr/>
        </p:nvSpPr>
        <p:spPr>
          <a:xfrm>
            <a:off x="7078953" y="2498246"/>
            <a:ext cx="360996" cy="276999"/>
          </a:xfrm>
          <a:prstGeom prst="rect">
            <a:avLst/>
          </a:prstGeom>
          <a:noFill/>
        </p:spPr>
        <p:txBody>
          <a:bodyPr wrap="none" rtlCol="0">
            <a:spAutoFit/>
          </a:bodyPr>
          <a:lstStyle/>
          <a:p>
            <a:r>
              <a:rPr kumimoji="1" lang="en-US" altLang="ja-JP" sz="1200" b="1" dirty="0"/>
              <a:t>81</a:t>
            </a:r>
            <a:endParaRPr kumimoji="1" lang="ja-JP" altLang="en-US" sz="1200" b="1" dirty="0"/>
          </a:p>
        </p:txBody>
      </p:sp>
      <p:sp>
        <p:nvSpPr>
          <p:cNvPr id="9" name="テキスト ボックス 8">
            <a:extLst>
              <a:ext uri="{FF2B5EF4-FFF2-40B4-BE49-F238E27FC236}">
                <a16:creationId xmlns:a16="http://schemas.microsoft.com/office/drawing/2014/main" id="{29AD5816-B9A4-F743-1748-3D13C37CDA64}"/>
              </a:ext>
            </a:extLst>
          </p:cNvPr>
          <p:cNvSpPr txBox="1"/>
          <p:nvPr/>
        </p:nvSpPr>
        <p:spPr>
          <a:xfrm>
            <a:off x="7045397" y="2774684"/>
            <a:ext cx="360996" cy="276999"/>
          </a:xfrm>
          <a:prstGeom prst="rect">
            <a:avLst/>
          </a:prstGeom>
          <a:noFill/>
        </p:spPr>
        <p:txBody>
          <a:bodyPr wrap="none" rtlCol="0">
            <a:spAutoFit/>
          </a:bodyPr>
          <a:lstStyle/>
          <a:p>
            <a:r>
              <a:rPr kumimoji="1" lang="en-US" altLang="ja-JP" sz="1200" b="1" dirty="0"/>
              <a:t>80</a:t>
            </a:r>
            <a:endParaRPr kumimoji="1" lang="ja-JP" altLang="en-US" sz="1200" b="1" dirty="0"/>
          </a:p>
        </p:txBody>
      </p:sp>
      <p:sp>
        <p:nvSpPr>
          <p:cNvPr id="10" name="テキスト ボックス 9">
            <a:extLst>
              <a:ext uri="{FF2B5EF4-FFF2-40B4-BE49-F238E27FC236}">
                <a16:creationId xmlns:a16="http://schemas.microsoft.com/office/drawing/2014/main" id="{6AFA78A7-2BFC-CCB5-E5B5-019A6C66EDCD}"/>
              </a:ext>
            </a:extLst>
          </p:cNvPr>
          <p:cNvSpPr txBox="1"/>
          <p:nvPr/>
        </p:nvSpPr>
        <p:spPr>
          <a:xfrm>
            <a:off x="6467955" y="3051683"/>
            <a:ext cx="360996" cy="276999"/>
          </a:xfrm>
          <a:prstGeom prst="rect">
            <a:avLst/>
          </a:prstGeom>
          <a:noFill/>
        </p:spPr>
        <p:txBody>
          <a:bodyPr wrap="none" rtlCol="0">
            <a:spAutoFit/>
          </a:bodyPr>
          <a:lstStyle/>
          <a:p>
            <a:r>
              <a:rPr kumimoji="1" lang="en-US" altLang="ja-JP" sz="1200" b="1" dirty="0"/>
              <a:t>61</a:t>
            </a:r>
            <a:endParaRPr kumimoji="1" lang="ja-JP" altLang="en-US" sz="1200" b="1" dirty="0"/>
          </a:p>
        </p:txBody>
      </p:sp>
      <p:sp>
        <p:nvSpPr>
          <p:cNvPr id="11" name="テキスト ボックス 10">
            <a:extLst>
              <a:ext uri="{FF2B5EF4-FFF2-40B4-BE49-F238E27FC236}">
                <a16:creationId xmlns:a16="http://schemas.microsoft.com/office/drawing/2014/main" id="{749D6105-FE04-40FC-18B9-DD1F85BA0779}"/>
              </a:ext>
            </a:extLst>
          </p:cNvPr>
          <p:cNvSpPr txBox="1"/>
          <p:nvPr/>
        </p:nvSpPr>
        <p:spPr>
          <a:xfrm>
            <a:off x="6068541" y="3314460"/>
            <a:ext cx="360996" cy="276999"/>
          </a:xfrm>
          <a:prstGeom prst="rect">
            <a:avLst/>
          </a:prstGeom>
          <a:noFill/>
        </p:spPr>
        <p:txBody>
          <a:bodyPr wrap="none" rtlCol="0">
            <a:spAutoFit/>
          </a:bodyPr>
          <a:lstStyle/>
          <a:p>
            <a:r>
              <a:rPr lang="en-US" altLang="ja-JP" sz="1200" b="1" dirty="0"/>
              <a:t>45</a:t>
            </a:r>
            <a:endParaRPr kumimoji="1" lang="ja-JP" altLang="en-US" sz="1200" b="1" dirty="0"/>
          </a:p>
        </p:txBody>
      </p:sp>
      <p:sp>
        <p:nvSpPr>
          <p:cNvPr id="12" name="テキスト ボックス 11">
            <a:extLst>
              <a:ext uri="{FF2B5EF4-FFF2-40B4-BE49-F238E27FC236}">
                <a16:creationId xmlns:a16="http://schemas.microsoft.com/office/drawing/2014/main" id="{F05AD278-B9E3-51DE-5BCC-AD59BDCACFFA}"/>
              </a:ext>
            </a:extLst>
          </p:cNvPr>
          <p:cNvSpPr txBox="1"/>
          <p:nvPr/>
        </p:nvSpPr>
        <p:spPr>
          <a:xfrm>
            <a:off x="5888043" y="3590898"/>
            <a:ext cx="360996" cy="276999"/>
          </a:xfrm>
          <a:prstGeom prst="rect">
            <a:avLst/>
          </a:prstGeom>
          <a:noFill/>
        </p:spPr>
        <p:txBody>
          <a:bodyPr wrap="none" rtlCol="0">
            <a:spAutoFit/>
          </a:bodyPr>
          <a:lstStyle/>
          <a:p>
            <a:r>
              <a:rPr lang="en-US" altLang="ja-JP" sz="1200" b="1" dirty="0"/>
              <a:t>40</a:t>
            </a:r>
            <a:endParaRPr kumimoji="1" lang="ja-JP" altLang="en-US" sz="1200" b="1" dirty="0"/>
          </a:p>
        </p:txBody>
      </p:sp>
      <p:sp>
        <p:nvSpPr>
          <p:cNvPr id="13" name="テキスト ボックス 12">
            <a:extLst>
              <a:ext uri="{FF2B5EF4-FFF2-40B4-BE49-F238E27FC236}">
                <a16:creationId xmlns:a16="http://schemas.microsoft.com/office/drawing/2014/main" id="{22A19B20-1D00-E5A4-2BBD-F91917C55E0E}"/>
              </a:ext>
            </a:extLst>
          </p:cNvPr>
          <p:cNvSpPr txBox="1"/>
          <p:nvPr/>
        </p:nvSpPr>
        <p:spPr>
          <a:xfrm>
            <a:off x="5527047" y="3839069"/>
            <a:ext cx="360996" cy="276999"/>
          </a:xfrm>
          <a:prstGeom prst="rect">
            <a:avLst/>
          </a:prstGeom>
          <a:noFill/>
        </p:spPr>
        <p:txBody>
          <a:bodyPr wrap="none" rtlCol="0">
            <a:spAutoFit/>
          </a:bodyPr>
          <a:lstStyle/>
          <a:p>
            <a:r>
              <a:rPr kumimoji="1" lang="en-US" altLang="ja-JP" sz="1200" b="1" dirty="0"/>
              <a:t>26</a:t>
            </a:r>
            <a:endParaRPr kumimoji="1" lang="ja-JP" altLang="en-US" sz="1200" b="1" dirty="0"/>
          </a:p>
        </p:txBody>
      </p:sp>
      <p:sp>
        <p:nvSpPr>
          <p:cNvPr id="14" name="テキスト ボックス 13">
            <a:extLst>
              <a:ext uri="{FF2B5EF4-FFF2-40B4-BE49-F238E27FC236}">
                <a16:creationId xmlns:a16="http://schemas.microsoft.com/office/drawing/2014/main" id="{F5755933-CBBA-99D0-5FAA-371E82F73847}"/>
              </a:ext>
            </a:extLst>
          </p:cNvPr>
          <p:cNvSpPr txBox="1"/>
          <p:nvPr/>
        </p:nvSpPr>
        <p:spPr>
          <a:xfrm>
            <a:off x="5084219" y="4141547"/>
            <a:ext cx="360996" cy="276999"/>
          </a:xfrm>
          <a:prstGeom prst="rect">
            <a:avLst/>
          </a:prstGeom>
          <a:noFill/>
        </p:spPr>
        <p:txBody>
          <a:bodyPr wrap="none" rtlCol="0">
            <a:spAutoFit/>
          </a:bodyPr>
          <a:lstStyle/>
          <a:p>
            <a:r>
              <a:rPr kumimoji="1" lang="en-US" altLang="ja-JP" sz="1200" b="1" dirty="0"/>
              <a:t>10</a:t>
            </a:r>
            <a:endParaRPr kumimoji="1" lang="ja-JP" altLang="en-US" sz="1200" b="1" dirty="0"/>
          </a:p>
        </p:txBody>
      </p:sp>
      <p:sp>
        <p:nvSpPr>
          <p:cNvPr id="15" name="テキスト ボックス 14">
            <a:extLst>
              <a:ext uri="{FF2B5EF4-FFF2-40B4-BE49-F238E27FC236}">
                <a16:creationId xmlns:a16="http://schemas.microsoft.com/office/drawing/2014/main" id="{7CD10D41-F172-459C-0B0A-E5B23188A10B}"/>
              </a:ext>
            </a:extLst>
          </p:cNvPr>
          <p:cNvSpPr txBox="1"/>
          <p:nvPr/>
        </p:nvSpPr>
        <p:spPr>
          <a:xfrm>
            <a:off x="5056478" y="4410157"/>
            <a:ext cx="272832" cy="276999"/>
          </a:xfrm>
          <a:prstGeom prst="rect">
            <a:avLst/>
          </a:prstGeom>
          <a:noFill/>
        </p:spPr>
        <p:txBody>
          <a:bodyPr wrap="none" rtlCol="0">
            <a:spAutoFit/>
          </a:bodyPr>
          <a:lstStyle/>
          <a:p>
            <a:r>
              <a:rPr lang="en-US" altLang="ja-JP" sz="1200" b="1" dirty="0"/>
              <a:t>7</a:t>
            </a:r>
            <a:endParaRPr kumimoji="1" lang="ja-JP" altLang="en-US" sz="1200" b="1" dirty="0"/>
          </a:p>
        </p:txBody>
      </p:sp>
    </p:spTree>
    <p:extLst>
      <p:ext uri="{BB962C8B-B14F-4D97-AF65-F5344CB8AC3E}">
        <p14:creationId xmlns:p14="http://schemas.microsoft.com/office/powerpoint/2010/main" val="114193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7ABCB3-6FE4-5FBC-6373-EE54268A595D}"/>
              </a:ext>
            </a:extLst>
          </p:cNvPr>
          <p:cNvSpPr txBox="1"/>
          <p:nvPr/>
        </p:nvSpPr>
        <p:spPr>
          <a:xfrm>
            <a:off x="149288" y="527320"/>
            <a:ext cx="5429692" cy="369332"/>
          </a:xfrm>
          <a:prstGeom prst="rect">
            <a:avLst/>
          </a:prstGeom>
          <a:noFill/>
        </p:spPr>
        <p:txBody>
          <a:bodyPr wrap="none" rtlCol="0">
            <a:spAutoFit/>
          </a:bodyPr>
          <a:lstStyle/>
          <a:p>
            <a:r>
              <a:rPr kumimoji="1" lang="ja-JP" altLang="en-US" b="1" dirty="0">
                <a:latin typeface="+mn-ea"/>
              </a:rPr>
              <a:t>７</a:t>
            </a:r>
            <a:r>
              <a:rPr kumimoji="1" lang="en-US" altLang="ja-JP" b="1" dirty="0">
                <a:latin typeface="+mn-ea"/>
              </a:rPr>
              <a:t>.</a:t>
            </a:r>
            <a:r>
              <a:rPr kumimoji="1" lang="ja-JP" altLang="en-US" b="1" dirty="0">
                <a:latin typeface="+mn-ea"/>
              </a:rPr>
              <a:t> 建築士会に入会して良かったことは何ですか ？</a:t>
            </a:r>
          </a:p>
        </p:txBody>
      </p:sp>
      <p:graphicFrame>
        <p:nvGraphicFramePr>
          <p:cNvPr id="3" name="グラフ 2">
            <a:extLst>
              <a:ext uri="{FF2B5EF4-FFF2-40B4-BE49-F238E27FC236}">
                <a16:creationId xmlns:a16="http://schemas.microsoft.com/office/drawing/2014/main" id="{A7100346-D38C-65C8-1984-15472B6E1F8E}"/>
              </a:ext>
            </a:extLst>
          </p:cNvPr>
          <p:cNvGraphicFramePr>
            <a:graphicFrameLocks/>
          </p:cNvGraphicFramePr>
          <p:nvPr>
            <p:extLst>
              <p:ext uri="{D42A27DB-BD31-4B8C-83A1-F6EECF244321}">
                <p14:modId xmlns:p14="http://schemas.microsoft.com/office/powerpoint/2010/main" val="4133065874"/>
              </p:ext>
            </p:extLst>
          </p:nvPr>
        </p:nvGraphicFramePr>
        <p:xfrm>
          <a:off x="749250" y="1089537"/>
          <a:ext cx="7852095" cy="450004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8D3FCC2F-94DE-BC9D-B8F9-3B0F3BDF710C}"/>
              </a:ext>
            </a:extLst>
          </p:cNvPr>
          <p:cNvSpPr txBox="1"/>
          <p:nvPr/>
        </p:nvSpPr>
        <p:spPr>
          <a:xfrm>
            <a:off x="7818327" y="1677346"/>
            <a:ext cx="449162" cy="276999"/>
          </a:xfrm>
          <a:prstGeom prst="rect">
            <a:avLst/>
          </a:prstGeom>
          <a:noFill/>
        </p:spPr>
        <p:txBody>
          <a:bodyPr wrap="none" rtlCol="0">
            <a:spAutoFit/>
          </a:bodyPr>
          <a:lstStyle/>
          <a:p>
            <a:r>
              <a:rPr lang="en-US" altLang="ja-JP" sz="1200" b="1" dirty="0"/>
              <a:t>256</a:t>
            </a:r>
            <a:endParaRPr kumimoji="1" lang="ja-JP" altLang="en-US" sz="1200" b="1" dirty="0"/>
          </a:p>
        </p:txBody>
      </p:sp>
      <p:sp>
        <p:nvSpPr>
          <p:cNvPr id="5" name="テキスト ボックス 4">
            <a:extLst>
              <a:ext uri="{FF2B5EF4-FFF2-40B4-BE49-F238E27FC236}">
                <a16:creationId xmlns:a16="http://schemas.microsoft.com/office/drawing/2014/main" id="{604D1224-52AB-FC12-5E97-5D9398CB432C}"/>
              </a:ext>
            </a:extLst>
          </p:cNvPr>
          <p:cNvSpPr txBox="1"/>
          <p:nvPr/>
        </p:nvSpPr>
        <p:spPr>
          <a:xfrm>
            <a:off x="7735836" y="2139011"/>
            <a:ext cx="449162" cy="276999"/>
          </a:xfrm>
          <a:prstGeom prst="rect">
            <a:avLst/>
          </a:prstGeom>
          <a:noFill/>
        </p:spPr>
        <p:txBody>
          <a:bodyPr wrap="none" rtlCol="0">
            <a:spAutoFit/>
          </a:bodyPr>
          <a:lstStyle/>
          <a:p>
            <a:r>
              <a:rPr lang="en-US" altLang="ja-JP" sz="1200" b="1" dirty="0"/>
              <a:t>244</a:t>
            </a:r>
            <a:endParaRPr kumimoji="1" lang="ja-JP" altLang="en-US" sz="1200" b="1" dirty="0"/>
          </a:p>
        </p:txBody>
      </p:sp>
      <p:sp>
        <p:nvSpPr>
          <p:cNvPr id="6" name="テキスト ボックス 5">
            <a:extLst>
              <a:ext uri="{FF2B5EF4-FFF2-40B4-BE49-F238E27FC236}">
                <a16:creationId xmlns:a16="http://schemas.microsoft.com/office/drawing/2014/main" id="{56E32516-F281-E1AA-E899-557468423CCB}"/>
              </a:ext>
            </a:extLst>
          </p:cNvPr>
          <p:cNvSpPr txBox="1"/>
          <p:nvPr/>
        </p:nvSpPr>
        <p:spPr>
          <a:xfrm>
            <a:off x="7191949" y="2618581"/>
            <a:ext cx="449162" cy="276999"/>
          </a:xfrm>
          <a:prstGeom prst="rect">
            <a:avLst/>
          </a:prstGeom>
          <a:noFill/>
        </p:spPr>
        <p:txBody>
          <a:bodyPr wrap="none" rtlCol="0">
            <a:spAutoFit/>
          </a:bodyPr>
          <a:lstStyle/>
          <a:p>
            <a:r>
              <a:rPr lang="en-US" altLang="ja-JP" sz="1200" b="1" dirty="0"/>
              <a:t>207</a:t>
            </a:r>
            <a:endParaRPr kumimoji="1" lang="ja-JP" altLang="en-US" sz="1200" b="1" dirty="0"/>
          </a:p>
        </p:txBody>
      </p:sp>
      <p:sp>
        <p:nvSpPr>
          <p:cNvPr id="7" name="テキスト ボックス 6">
            <a:extLst>
              <a:ext uri="{FF2B5EF4-FFF2-40B4-BE49-F238E27FC236}">
                <a16:creationId xmlns:a16="http://schemas.microsoft.com/office/drawing/2014/main" id="{D2BB2A5B-16CB-7E3F-5B5E-41DCC8C7F169}"/>
              </a:ext>
            </a:extLst>
          </p:cNvPr>
          <p:cNvSpPr txBox="1"/>
          <p:nvPr/>
        </p:nvSpPr>
        <p:spPr>
          <a:xfrm>
            <a:off x="6706786" y="3087969"/>
            <a:ext cx="449162" cy="276999"/>
          </a:xfrm>
          <a:prstGeom prst="rect">
            <a:avLst/>
          </a:prstGeom>
          <a:noFill/>
        </p:spPr>
        <p:txBody>
          <a:bodyPr wrap="none" rtlCol="0">
            <a:spAutoFit/>
          </a:bodyPr>
          <a:lstStyle/>
          <a:p>
            <a:r>
              <a:rPr kumimoji="1" lang="en-US" altLang="ja-JP" sz="1200" b="1" dirty="0"/>
              <a:t>169</a:t>
            </a:r>
            <a:endParaRPr kumimoji="1" lang="ja-JP" altLang="en-US" sz="1200" b="1" dirty="0"/>
          </a:p>
        </p:txBody>
      </p:sp>
      <p:sp>
        <p:nvSpPr>
          <p:cNvPr id="8" name="テキスト ボックス 7">
            <a:extLst>
              <a:ext uri="{FF2B5EF4-FFF2-40B4-BE49-F238E27FC236}">
                <a16:creationId xmlns:a16="http://schemas.microsoft.com/office/drawing/2014/main" id="{79E4F091-D919-C48B-7631-4A7663215E35}"/>
              </a:ext>
            </a:extLst>
          </p:cNvPr>
          <p:cNvSpPr txBox="1"/>
          <p:nvPr/>
        </p:nvSpPr>
        <p:spPr>
          <a:xfrm>
            <a:off x="6045101" y="3567539"/>
            <a:ext cx="449162" cy="276999"/>
          </a:xfrm>
          <a:prstGeom prst="rect">
            <a:avLst/>
          </a:prstGeom>
          <a:noFill/>
        </p:spPr>
        <p:txBody>
          <a:bodyPr wrap="none" rtlCol="0">
            <a:spAutoFit/>
          </a:bodyPr>
          <a:lstStyle/>
          <a:p>
            <a:r>
              <a:rPr kumimoji="1" lang="en-US" altLang="ja-JP" sz="1200" b="1" dirty="0"/>
              <a:t>111</a:t>
            </a:r>
            <a:endParaRPr kumimoji="1" lang="ja-JP" altLang="en-US" sz="1200" b="1" dirty="0"/>
          </a:p>
        </p:txBody>
      </p:sp>
      <p:sp>
        <p:nvSpPr>
          <p:cNvPr id="9" name="テキスト ボックス 8">
            <a:extLst>
              <a:ext uri="{FF2B5EF4-FFF2-40B4-BE49-F238E27FC236}">
                <a16:creationId xmlns:a16="http://schemas.microsoft.com/office/drawing/2014/main" id="{75710C25-8980-FDC6-277D-577179BB7738}"/>
              </a:ext>
            </a:extLst>
          </p:cNvPr>
          <p:cNvSpPr txBox="1"/>
          <p:nvPr/>
        </p:nvSpPr>
        <p:spPr>
          <a:xfrm>
            <a:off x="5417325" y="4055499"/>
            <a:ext cx="360996" cy="276999"/>
          </a:xfrm>
          <a:prstGeom prst="rect">
            <a:avLst/>
          </a:prstGeom>
          <a:noFill/>
        </p:spPr>
        <p:txBody>
          <a:bodyPr wrap="none" rtlCol="0">
            <a:spAutoFit/>
          </a:bodyPr>
          <a:lstStyle/>
          <a:p>
            <a:r>
              <a:rPr kumimoji="1" lang="en-US" altLang="ja-JP" sz="1200" b="1" dirty="0"/>
              <a:t>48</a:t>
            </a:r>
            <a:endParaRPr kumimoji="1" lang="ja-JP" altLang="en-US" sz="1200" b="1" dirty="0"/>
          </a:p>
        </p:txBody>
      </p:sp>
      <p:sp>
        <p:nvSpPr>
          <p:cNvPr id="10" name="テキスト ボックス 9">
            <a:extLst>
              <a:ext uri="{FF2B5EF4-FFF2-40B4-BE49-F238E27FC236}">
                <a16:creationId xmlns:a16="http://schemas.microsoft.com/office/drawing/2014/main" id="{9BDE31E5-6D0D-3D51-ACDB-317EC1B6E370}"/>
              </a:ext>
            </a:extLst>
          </p:cNvPr>
          <p:cNvSpPr txBox="1"/>
          <p:nvPr/>
        </p:nvSpPr>
        <p:spPr>
          <a:xfrm>
            <a:off x="5236827" y="4517164"/>
            <a:ext cx="360996" cy="276999"/>
          </a:xfrm>
          <a:prstGeom prst="rect">
            <a:avLst/>
          </a:prstGeom>
          <a:noFill/>
        </p:spPr>
        <p:txBody>
          <a:bodyPr wrap="none" rtlCol="0">
            <a:spAutoFit/>
          </a:bodyPr>
          <a:lstStyle/>
          <a:p>
            <a:r>
              <a:rPr kumimoji="1" lang="en-US" altLang="ja-JP" sz="1200" b="1" dirty="0"/>
              <a:t>40</a:t>
            </a:r>
            <a:endParaRPr kumimoji="1" lang="ja-JP" altLang="en-US" sz="1200" b="1" dirty="0"/>
          </a:p>
        </p:txBody>
      </p:sp>
      <p:sp>
        <p:nvSpPr>
          <p:cNvPr id="11" name="テキスト ボックス 10">
            <a:extLst>
              <a:ext uri="{FF2B5EF4-FFF2-40B4-BE49-F238E27FC236}">
                <a16:creationId xmlns:a16="http://schemas.microsoft.com/office/drawing/2014/main" id="{A41D0C48-3657-CA6B-8B17-1CDEB58158EF}"/>
              </a:ext>
            </a:extLst>
          </p:cNvPr>
          <p:cNvSpPr txBox="1"/>
          <p:nvPr/>
        </p:nvSpPr>
        <p:spPr>
          <a:xfrm>
            <a:off x="145375" y="5446894"/>
            <a:ext cx="8776349" cy="954107"/>
          </a:xfrm>
          <a:prstGeom prst="rect">
            <a:avLst/>
          </a:prstGeom>
          <a:noFill/>
          <a:ln>
            <a:solidFill>
              <a:schemeClr val="tx1"/>
            </a:solidFill>
          </a:ln>
        </p:spPr>
        <p:txBody>
          <a:bodyPr wrap="square" rtlCol="0">
            <a:spAutoFit/>
          </a:bodyPr>
          <a:lstStyle/>
          <a:p>
            <a:r>
              <a:rPr lang="ja-JP" altLang="en-US" sz="1400" b="1" u="sng" dirty="0">
                <a:effectLst/>
                <a:latin typeface="游ゴシック" panose="020B0400000000000000" pitchFamily="50" charset="-128"/>
                <a:ea typeface="游ゴシック" panose="020B0400000000000000" pitchFamily="50" charset="-128"/>
                <a:cs typeface="Times New Roman" panose="02020603050405020304" pitchFamily="18" charset="0"/>
              </a:rPr>
              <a:t>その他の回答：</a:t>
            </a:r>
            <a:endParaRPr lang="en-US" altLang="ja-JP" sz="1400" b="1" u="sng"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建築団体だから可能な</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建物の見学</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ができる、</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伴侶</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に出会えた、大会後の</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懇親会</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が楽しい、士会の</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社会的信用</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がある為、</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個人や会社ではアプローチできない活動</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がしやすい、色んな</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経験値</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が増えた、</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研修の情報</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が得られる、いろんな方がいるので自分の</a:t>
            </a:r>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人間形成</a:t>
            </a:r>
            <a:r>
              <a:rPr lang="ja-JP" altLang="en-US" sz="1400" dirty="0">
                <a:effectLst/>
                <a:latin typeface="游ゴシック" panose="020B0400000000000000" pitchFamily="50" charset="-128"/>
                <a:ea typeface="游ゴシック" panose="020B0400000000000000" pitchFamily="50" charset="-128"/>
                <a:cs typeface="Times New Roman" panose="02020603050405020304" pitchFamily="18" charset="0"/>
              </a:rPr>
              <a:t>に役立っている</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2119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743A6C6-1354-6397-3FC6-B0386B0C4D3A}"/>
              </a:ext>
            </a:extLst>
          </p:cNvPr>
          <p:cNvSpPr txBox="1"/>
          <p:nvPr/>
        </p:nvSpPr>
        <p:spPr>
          <a:xfrm>
            <a:off x="190231" y="529889"/>
            <a:ext cx="5392823" cy="369332"/>
          </a:xfrm>
          <a:prstGeom prst="rect">
            <a:avLst/>
          </a:prstGeom>
          <a:noFill/>
        </p:spPr>
        <p:txBody>
          <a:bodyPr wrap="none" rtlCol="0">
            <a:spAutoFit/>
          </a:bodyPr>
          <a:lstStyle/>
          <a:p>
            <a:r>
              <a:rPr kumimoji="1" lang="ja-JP" altLang="en-US" b="1" dirty="0">
                <a:latin typeface="+mn-ea"/>
              </a:rPr>
              <a:t>８</a:t>
            </a:r>
            <a:r>
              <a:rPr kumimoji="1" lang="en-US" altLang="ja-JP" b="1" dirty="0">
                <a:latin typeface="+mn-ea"/>
              </a:rPr>
              <a:t>.</a:t>
            </a:r>
            <a:r>
              <a:rPr kumimoji="1" lang="ja-JP" altLang="en-US" b="1" dirty="0">
                <a:latin typeface="+mn-ea"/>
              </a:rPr>
              <a:t> 建築士会の会員メリットは何だと思いますか？</a:t>
            </a:r>
          </a:p>
        </p:txBody>
      </p:sp>
      <p:pic>
        <p:nvPicPr>
          <p:cNvPr id="3" name="図 2">
            <a:extLst>
              <a:ext uri="{FF2B5EF4-FFF2-40B4-BE49-F238E27FC236}">
                <a16:creationId xmlns:a16="http://schemas.microsoft.com/office/drawing/2014/main" id="{4BC05FD0-9E9E-78AA-EEC1-320C8FF38C45}"/>
              </a:ext>
            </a:extLst>
          </p:cNvPr>
          <p:cNvPicPr>
            <a:picLocks noChangeAspect="1"/>
          </p:cNvPicPr>
          <p:nvPr/>
        </p:nvPicPr>
        <p:blipFill>
          <a:blip r:embed="rId3"/>
          <a:stretch>
            <a:fillRect/>
          </a:stretch>
        </p:blipFill>
        <p:spPr>
          <a:xfrm>
            <a:off x="-914176" y="908050"/>
            <a:ext cx="9867945" cy="5949950"/>
          </a:xfrm>
          <a:prstGeom prst="rect">
            <a:avLst/>
          </a:prstGeom>
        </p:spPr>
      </p:pic>
    </p:spTree>
    <p:extLst>
      <p:ext uri="{BB962C8B-B14F-4D97-AF65-F5344CB8AC3E}">
        <p14:creationId xmlns:p14="http://schemas.microsoft.com/office/powerpoint/2010/main" val="392155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275FAC-5666-EF29-55DF-A620BFDC10BC}"/>
              </a:ext>
            </a:extLst>
          </p:cNvPr>
          <p:cNvSpPr txBox="1"/>
          <p:nvPr/>
        </p:nvSpPr>
        <p:spPr>
          <a:xfrm>
            <a:off x="190233" y="533019"/>
            <a:ext cx="3876382" cy="369332"/>
          </a:xfrm>
          <a:prstGeom prst="rect">
            <a:avLst/>
          </a:prstGeom>
          <a:noFill/>
        </p:spPr>
        <p:txBody>
          <a:bodyPr wrap="none" rtlCol="0">
            <a:spAutoFit/>
          </a:bodyPr>
          <a:lstStyle/>
          <a:p>
            <a:r>
              <a:rPr lang="ja-JP" altLang="en-US" b="1" dirty="0">
                <a:latin typeface="+mn-ea"/>
              </a:rPr>
              <a:t>９</a:t>
            </a:r>
            <a:r>
              <a:rPr lang="en-US" altLang="ja-JP" b="1" dirty="0">
                <a:latin typeface="+mn-ea"/>
              </a:rPr>
              <a:t>-</a:t>
            </a:r>
            <a:r>
              <a:rPr lang="ja-JP" altLang="en-US" b="1" dirty="0">
                <a:latin typeface="+mn-ea"/>
              </a:rPr>
              <a:t>１</a:t>
            </a:r>
            <a:r>
              <a:rPr kumimoji="1" lang="en-US" altLang="ja-JP" b="1" dirty="0">
                <a:latin typeface="+mn-ea"/>
              </a:rPr>
              <a:t>.</a:t>
            </a:r>
            <a:r>
              <a:rPr kumimoji="1" lang="ja-JP" altLang="en-US" b="1" dirty="0">
                <a:latin typeface="+mn-ea"/>
              </a:rPr>
              <a:t> </a:t>
            </a:r>
            <a:r>
              <a:rPr lang="ja-JP" altLang="ja-JP" b="1" dirty="0">
                <a:effectLst/>
                <a:latin typeface="+mn-ea"/>
                <a:cs typeface="Times New Roman" panose="02020603050405020304" pitchFamily="18" charset="0"/>
              </a:rPr>
              <a:t>全国大会に参加した感想は？</a:t>
            </a:r>
            <a:endParaRPr kumimoji="1" lang="ja-JP" altLang="en-US" b="1" dirty="0">
              <a:latin typeface="+mn-ea"/>
            </a:endParaRPr>
          </a:p>
        </p:txBody>
      </p:sp>
      <p:graphicFrame>
        <p:nvGraphicFramePr>
          <p:cNvPr id="3" name="表 2">
            <a:extLst>
              <a:ext uri="{FF2B5EF4-FFF2-40B4-BE49-F238E27FC236}">
                <a16:creationId xmlns:a16="http://schemas.microsoft.com/office/drawing/2014/main" id="{0528680E-5BD3-B887-7455-EDB7CA75B74F}"/>
              </a:ext>
            </a:extLst>
          </p:cNvPr>
          <p:cNvGraphicFramePr>
            <a:graphicFrameLocks noGrp="1"/>
          </p:cNvGraphicFramePr>
          <p:nvPr>
            <p:extLst>
              <p:ext uri="{D42A27DB-BD31-4B8C-83A1-F6EECF244321}">
                <p14:modId xmlns:p14="http://schemas.microsoft.com/office/powerpoint/2010/main" val="2531482358"/>
              </p:ext>
            </p:extLst>
          </p:nvPr>
        </p:nvGraphicFramePr>
        <p:xfrm>
          <a:off x="266365" y="926274"/>
          <a:ext cx="8483599" cy="1666875"/>
        </p:xfrm>
        <a:graphic>
          <a:graphicData uri="http://schemas.openxmlformats.org/drawingml/2006/table">
            <a:tbl>
              <a:tblPr/>
              <a:tblGrid>
                <a:gridCol w="1121013">
                  <a:extLst>
                    <a:ext uri="{9D8B030D-6E8A-4147-A177-3AD203B41FA5}">
                      <a16:colId xmlns:a16="http://schemas.microsoft.com/office/drawing/2014/main" val="3475578473"/>
                    </a:ext>
                  </a:extLst>
                </a:gridCol>
                <a:gridCol w="1377516">
                  <a:extLst>
                    <a:ext uri="{9D8B030D-6E8A-4147-A177-3AD203B41FA5}">
                      <a16:colId xmlns:a16="http://schemas.microsoft.com/office/drawing/2014/main" val="1289172601"/>
                    </a:ext>
                  </a:extLst>
                </a:gridCol>
                <a:gridCol w="598507">
                  <a:extLst>
                    <a:ext uri="{9D8B030D-6E8A-4147-A177-3AD203B41FA5}">
                      <a16:colId xmlns:a16="http://schemas.microsoft.com/office/drawing/2014/main" val="2354728968"/>
                    </a:ext>
                  </a:extLst>
                </a:gridCol>
                <a:gridCol w="598507">
                  <a:extLst>
                    <a:ext uri="{9D8B030D-6E8A-4147-A177-3AD203B41FA5}">
                      <a16:colId xmlns:a16="http://schemas.microsoft.com/office/drawing/2014/main" val="1500153704"/>
                    </a:ext>
                  </a:extLst>
                </a:gridCol>
                <a:gridCol w="598507">
                  <a:extLst>
                    <a:ext uri="{9D8B030D-6E8A-4147-A177-3AD203B41FA5}">
                      <a16:colId xmlns:a16="http://schemas.microsoft.com/office/drawing/2014/main" val="1034087168"/>
                    </a:ext>
                  </a:extLst>
                </a:gridCol>
                <a:gridCol w="598507">
                  <a:extLst>
                    <a:ext uri="{9D8B030D-6E8A-4147-A177-3AD203B41FA5}">
                      <a16:colId xmlns:a16="http://schemas.microsoft.com/office/drawing/2014/main" val="2142233466"/>
                    </a:ext>
                  </a:extLst>
                </a:gridCol>
                <a:gridCol w="598507">
                  <a:extLst>
                    <a:ext uri="{9D8B030D-6E8A-4147-A177-3AD203B41FA5}">
                      <a16:colId xmlns:a16="http://schemas.microsoft.com/office/drawing/2014/main" val="855235279"/>
                    </a:ext>
                  </a:extLst>
                </a:gridCol>
                <a:gridCol w="598507">
                  <a:extLst>
                    <a:ext uri="{9D8B030D-6E8A-4147-A177-3AD203B41FA5}">
                      <a16:colId xmlns:a16="http://schemas.microsoft.com/office/drawing/2014/main" val="1231344192"/>
                    </a:ext>
                  </a:extLst>
                </a:gridCol>
                <a:gridCol w="598507">
                  <a:extLst>
                    <a:ext uri="{9D8B030D-6E8A-4147-A177-3AD203B41FA5}">
                      <a16:colId xmlns:a16="http://schemas.microsoft.com/office/drawing/2014/main" val="3497930383"/>
                    </a:ext>
                  </a:extLst>
                </a:gridCol>
                <a:gridCol w="598507">
                  <a:extLst>
                    <a:ext uri="{9D8B030D-6E8A-4147-A177-3AD203B41FA5}">
                      <a16:colId xmlns:a16="http://schemas.microsoft.com/office/drawing/2014/main" val="1848228281"/>
                    </a:ext>
                  </a:extLst>
                </a:gridCol>
                <a:gridCol w="598507">
                  <a:extLst>
                    <a:ext uri="{9D8B030D-6E8A-4147-A177-3AD203B41FA5}">
                      <a16:colId xmlns:a16="http://schemas.microsoft.com/office/drawing/2014/main" val="3624627802"/>
                    </a:ext>
                  </a:extLst>
                </a:gridCol>
                <a:gridCol w="598507">
                  <a:extLst>
                    <a:ext uri="{9D8B030D-6E8A-4147-A177-3AD203B41FA5}">
                      <a16:colId xmlns:a16="http://schemas.microsoft.com/office/drawing/2014/main" val="3878520357"/>
                    </a:ext>
                  </a:extLst>
                </a:gridCol>
              </a:tblGrid>
              <a:tr h="238125">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全国大会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全体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75911615"/>
                  </a:ext>
                </a:extLst>
              </a:tr>
              <a:tr h="238125">
                <a:tc rowSpan="4">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813616"/>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期待通り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464346"/>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普通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40788"/>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あまり良くなかった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700549"/>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参加したことが無い</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5066831"/>
                  </a:ext>
                </a:extLst>
              </a:tr>
              <a:tr h="238125">
                <a:tc gridSpan="2">
                  <a:txBody>
                    <a:bodyPr/>
                    <a:lstStyle/>
                    <a:p>
                      <a:pPr algn="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5914175"/>
                  </a:ext>
                </a:extLst>
              </a:tr>
            </a:tbl>
          </a:graphicData>
        </a:graphic>
      </p:graphicFrame>
      <p:graphicFrame>
        <p:nvGraphicFramePr>
          <p:cNvPr id="4" name="グラフ 3">
            <a:extLst>
              <a:ext uri="{FF2B5EF4-FFF2-40B4-BE49-F238E27FC236}">
                <a16:creationId xmlns:a16="http://schemas.microsoft.com/office/drawing/2014/main" id="{33979AB1-E7DF-DAB4-1707-F1C88336220D}"/>
              </a:ext>
            </a:extLst>
          </p:cNvPr>
          <p:cNvGraphicFramePr>
            <a:graphicFrameLocks/>
          </p:cNvGraphicFramePr>
          <p:nvPr>
            <p:extLst>
              <p:ext uri="{D42A27DB-BD31-4B8C-83A1-F6EECF244321}">
                <p14:modId xmlns:p14="http://schemas.microsoft.com/office/powerpoint/2010/main" val="1124139192"/>
              </p:ext>
            </p:extLst>
          </p:nvPr>
        </p:nvGraphicFramePr>
        <p:xfrm>
          <a:off x="-110020" y="3193224"/>
          <a:ext cx="3651187" cy="3136701"/>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1E6003A1-ABD9-0EAE-9126-273DD0D6BC71}"/>
              </a:ext>
            </a:extLst>
          </p:cNvPr>
          <p:cNvSpPr txBox="1"/>
          <p:nvPr/>
        </p:nvSpPr>
        <p:spPr>
          <a:xfrm>
            <a:off x="1295623" y="3039336"/>
            <a:ext cx="723275" cy="307777"/>
          </a:xfrm>
          <a:prstGeom prst="rect">
            <a:avLst/>
          </a:prstGeom>
          <a:noFill/>
        </p:spPr>
        <p:txBody>
          <a:bodyPr wrap="none" rtlCol="0">
            <a:spAutoFit/>
          </a:bodyPr>
          <a:lstStyle/>
          <a:p>
            <a:r>
              <a:rPr kumimoji="1" lang="ja-JP" altLang="en-US" sz="1400" b="1" dirty="0"/>
              <a:t>全　体</a:t>
            </a:r>
          </a:p>
        </p:txBody>
      </p:sp>
      <p:graphicFrame>
        <p:nvGraphicFramePr>
          <p:cNvPr id="6" name="グラフ 5">
            <a:extLst>
              <a:ext uri="{FF2B5EF4-FFF2-40B4-BE49-F238E27FC236}">
                <a16:creationId xmlns:a16="http://schemas.microsoft.com/office/drawing/2014/main" id="{4235A3E6-9513-36EA-3003-DB97CA3CA25F}"/>
              </a:ext>
            </a:extLst>
          </p:cNvPr>
          <p:cNvGraphicFramePr>
            <a:graphicFrameLocks/>
          </p:cNvGraphicFramePr>
          <p:nvPr>
            <p:extLst>
              <p:ext uri="{D42A27DB-BD31-4B8C-83A1-F6EECF244321}">
                <p14:modId xmlns:p14="http://schemas.microsoft.com/office/powerpoint/2010/main" val="1365344656"/>
              </p:ext>
            </p:extLst>
          </p:nvPr>
        </p:nvGraphicFramePr>
        <p:xfrm>
          <a:off x="3166280" y="2798123"/>
          <a:ext cx="5977719" cy="3739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56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C1233BC-AD75-A651-CF2F-F263B31EAFBD}"/>
              </a:ext>
            </a:extLst>
          </p:cNvPr>
          <p:cNvGraphicFramePr>
            <a:graphicFrameLocks noGrp="1"/>
          </p:cNvGraphicFramePr>
          <p:nvPr>
            <p:extLst>
              <p:ext uri="{D42A27DB-BD31-4B8C-83A1-F6EECF244321}">
                <p14:modId xmlns:p14="http://schemas.microsoft.com/office/powerpoint/2010/main" val="2043418229"/>
              </p:ext>
            </p:extLst>
          </p:nvPr>
        </p:nvGraphicFramePr>
        <p:xfrm>
          <a:off x="311701" y="913354"/>
          <a:ext cx="8483599" cy="1905000"/>
        </p:xfrm>
        <a:graphic>
          <a:graphicData uri="http://schemas.openxmlformats.org/drawingml/2006/table">
            <a:tbl>
              <a:tblPr/>
              <a:tblGrid>
                <a:gridCol w="1121013">
                  <a:extLst>
                    <a:ext uri="{9D8B030D-6E8A-4147-A177-3AD203B41FA5}">
                      <a16:colId xmlns:a16="http://schemas.microsoft.com/office/drawing/2014/main" val="2835883195"/>
                    </a:ext>
                  </a:extLst>
                </a:gridCol>
                <a:gridCol w="1377516">
                  <a:extLst>
                    <a:ext uri="{9D8B030D-6E8A-4147-A177-3AD203B41FA5}">
                      <a16:colId xmlns:a16="http://schemas.microsoft.com/office/drawing/2014/main" val="535945696"/>
                    </a:ext>
                  </a:extLst>
                </a:gridCol>
                <a:gridCol w="598507">
                  <a:extLst>
                    <a:ext uri="{9D8B030D-6E8A-4147-A177-3AD203B41FA5}">
                      <a16:colId xmlns:a16="http://schemas.microsoft.com/office/drawing/2014/main" val="2418657983"/>
                    </a:ext>
                  </a:extLst>
                </a:gridCol>
                <a:gridCol w="598507">
                  <a:extLst>
                    <a:ext uri="{9D8B030D-6E8A-4147-A177-3AD203B41FA5}">
                      <a16:colId xmlns:a16="http://schemas.microsoft.com/office/drawing/2014/main" val="600241454"/>
                    </a:ext>
                  </a:extLst>
                </a:gridCol>
                <a:gridCol w="598507">
                  <a:extLst>
                    <a:ext uri="{9D8B030D-6E8A-4147-A177-3AD203B41FA5}">
                      <a16:colId xmlns:a16="http://schemas.microsoft.com/office/drawing/2014/main" val="1600953836"/>
                    </a:ext>
                  </a:extLst>
                </a:gridCol>
                <a:gridCol w="598507">
                  <a:extLst>
                    <a:ext uri="{9D8B030D-6E8A-4147-A177-3AD203B41FA5}">
                      <a16:colId xmlns:a16="http://schemas.microsoft.com/office/drawing/2014/main" val="3699923509"/>
                    </a:ext>
                  </a:extLst>
                </a:gridCol>
                <a:gridCol w="598507">
                  <a:extLst>
                    <a:ext uri="{9D8B030D-6E8A-4147-A177-3AD203B41FA5}">
                      <a16:colId xmlns:a16="http://schemas.microsoft.com/office/drawing/2014/main" val="1929683988"/>
                    </a:ext>
                  </a:extLst>
                </a:gridCol>
                <a:gridCol w="598507">
                  <a:extLst>
                    <a:ext uri="{9D8B030D-6E8A-4147-A177-3AD203B41FA5}">
                      <a16:colId xmlns:a16="http://schemas.microsoft.com/office/drawing/2014/main" val="2059989968"/>
                    </a:ext>
                  </a:extLst>
                </a:gridCol>
                <a:gridCol w="598507">
                  <a:extLst>
                    <a:ext uri="{9D8B030D-6E8A-4147-A177-3AD203B41FA5}">
                      <a16:colId xmlns:a16="http://schemas.microsoft.com/office/drawing/2014/main" val="1071926088"/>
                    </a:ext>
                  </a:extLst>
                </a:gridCol>
                <a:gridCol w="598507">
                  <a:extLst>
                    <a:ext uri="{9D8B030D-6E8A-4147-A177-3AD203B41FA5}">
                      <a16:colId xmlns:a16="http://schemas.microsoft.com/office/drawing/2014/main" val="4237461873"/>
                    </a:ext>
                  </a:extLst>
                </a:gridCol>
                <a:gridCol w="598507">
                  <a:extLst>
                    <a:ext uri="{9D8B030D-6E8A-4147-A177-3AD203B41FA5}">
                      <a16:colId xmlns:a16="http://schemas.microsoft.com/office/drawing/2014/main" val="3875932751"/>
                    </a:ext>
                  </a:extLst>
                </a:gridCol>
                <a:gridCol w="598507">
                  <a:extLst>
                    <a:ext uri="{9D8B030D-6E8A-4147-A177-3AD203B41FA5}">
                      <a16:colId xmlns:a16="http://schemas.microsoft.com/office/drawing/2014/main" val="3434320671"/>
                    </a:ext>
                  </a:extLst>
                </a:gridCol>
              </a:tblGrid>
              <a:tr h="238125">
                <a:tc gridSpan="2">
                  <a:txBody>
                    <a:bodyPr/>
                    <a:lstStyle/>
                    <a:p>
                      <a:pPr algn="l" fontAlgn="ct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全国女性建築士連絡協議会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61018835"/>
                  </a:ext>
                </a:extLst>
              </a:tr>
              <a:tr h="238125">
                <a:tc rowSpan="4">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982254"/>
                  </a:ext>
                </a:extLst>
              </a:tr>
              <a:tr h="238125">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期待通り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5276243"/>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普通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027582"/>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あまり良くなかった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409865"/>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参加したことが無い</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202335"/>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不明</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36665"/>
                  </a:ext>
                </a:extLst>
              </a:tr>
              <a:tr h="238125">
                <a:tc gridSpan="2">
                  <a:txBody>
                    <a:bodyPr/>
                    <a:lstStyle/>
                    <a:p>
                      <a:pPr algn="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87972012"/>
                  </a:ext>
                </a:extLst>
              </a:tr>
            </a:tbl>
          </a:graphicData>
        </a:graphic>
      </p:graphicFrame>
      <p:graphicFrame>
        <p:nvGraphicFramePr>
          <p:cNvPr id="3" name="グラフ 2">
            <a:extLst>
              <a:ext uri="{FF2B5EF4-FFF2-40B4-BE49-F238E27FC236}">
                <a16:creationId xmlns:a16="http://schemas.microsoft.com/office/drawing/2014/main" id="{BA0F899B-4AFE-9F60-8AA6-DFB9167DB147}"/>
              </a:ext>
            </a:extLst>
          </p:cNvPr>
          <p:cNvGraphicFramePr>
            <a:graphicFrameLocks/>
          </p:cNvGraphicFramePr>
          <p:nvPr>
            <p:extLst>
              <p:ext uri="{D42A27DB-BD31-4B8C-83A1-F6EECF244321}">
                <p14:modId xmlns:p14="http://schemas.microsoft.com/office/powerpoint/2010/main" val="392232446"/>
              </p:ext>
            </p:extLst>
          </p:nvPr>
        </p:nvGraphicFramePr>
        <p:xfrm>
          <a:off x="-226503" y="3144817"/>
          <a:ext cx="4342346" cy="3346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FFAD109C-8DF9-49D4-0199-4FD15BAF5CF2}"/>
              </a:ext>
            </a:extLst>
          </p:cNvPr>
          <p:cNvGraphicFramePr>
            <a:graphicFrameLocks/>
          </p:cNvGraphicFramePr>
          <p:nvPr>
            <p:extLst>
              <p:ext uri="{D42A27DB-BD31-4B8C-83A1-F6EECF244321}">
                <p14:modId xmlns:p14="http://schemas.microsoft.com/office/powerpoint/2010/main" val="3089028771"/>
              </p:ext>
            </p:extLst>
          </p:nvPr>
        </p:nvGraphicFramePr>
        <p:xfrm>
          <a:off x="3167063" y="3225296"/>
          <a:ext cx="5599987" cy="3346328"/>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a:extLst>
              <a:ext uri="{FF2B5EF4-FFF2-40B4-BE49-F238E27FC236}">
                <a16:creationId xmlns:a16="http://schemas.microsoft.com/office/drawing/2014/main" id="{6B8D49A4-0E12-6D4B-E895-2D19897317EF}"/>
              </a:ext>
            </a:extLst>
          </p:cNvPr>
          <p:cNvSpPr txBox="1"/>
          <p:nvPr/>
        </p:nvSpPr>
        <p:spPr>
          <a:xfrm>
            <a:off x="146181" y="507940"/>
            <a:ext cx="6832320" cy="369332"/>
          </a:xfrm>
          <a:prstGeom prst="rect">
            <a:avLst/>
          </a:prstGeom>
          <a:noFill/>
        </p:spPr>
        <p:txBody>
          <a:bodyPr wrap="none" rtlCol="0">
            <a:spAutoFit/>
          </a:bodyPr>
          <a:lstStyle/>
          <a:p>
            <a:r>
              <a:rPr lang="ja-JP" altLang="en-US" b="1" dirty="0">
                <a:latin typeface="+mn-ea"/>
              </a:rPr>
              <a:t>９</a:t>
            </a:r>
            <a:r>
              <a:rPr lang="en-US" altLang="ja-JP" b="1" dirty="0">
                <a:latin typeface="+mn-ea"/>
              </a:rPr>
              <a:t>-</a:t>
            </a:r>
            <a:r>
              <a:rPr lang="ja-JP" altLang="en-US" b="1" dirty="0">
                <a:latin typeface="+mn-ea"/>
              </a:rPr>
              <a:t>２</a:t>
            </a:r>
            <a:r>
              <a:rPr kumimoji="1" lang="en-US" altLang="ja-JP" b="1" dirty="0">
                <a:latin typeface="+mn-ea"/>
              </a:rPr>
              <a:t>.</a:t>
            </a:r>
            <a:r>
              <a:rPr kumimoji="1" lang="ja-JP" altLang="en-US" b="1" dirty="0">
                <a:latin typeface="+mn-ea"/>
              </a:rPr>
              <a:t> </a:t>
            </a:r>
            <a:r>
              <a:rPr lang="zh-TW" altLang="en-US" b="1" i="0" u="none" strike="noStrike" dirty="0">
                <a:solidFill>
                  <a:srgbClr val="000000"/>
                </a:solidFill>
                <a:effectLst/>
                <a:latin typeface="游ゴシック" panose="020B0400000000000000" pitchFamily="50" charset="-128"/>
                <a:ea typeface="游ゴシック" panose="020B0400000000000000" pitchFamily="50" charset="-128"/>
              </a:rPr>
              <a:t>全国女性建築士連絡協議会</a:t>
            </a:r>
            <a:r>
              <a:rPr lang="ja-JP" altLang="en-US" b="1" i="0" u="none" strike="noStrike" dirty="0">
                <a:solidFill>
                  <a:srgbClr val="000000"/>
                </a:solidFill>
                <a:effectLst/>
                <a:latin typeface="+mn-ea"/>
              </a:rPr>
              <a:t>（全建女）</a:t>
            </a:r>
            <a:r>
              <a:rPr lang="ja-JP" altLang="ja-JP" b="1" dirty="0">
                <a:effectLst/>
                <a:latin typeface="+mn-ea"/>
                <a:cs typeface="Times New Roman" panose="02020603050405020304" pitchFamily="18" charset="0"/>
              </a:rPr>
              <a:t>に参加した感想は？</a:t>
            </a:r>
            <a:endParaRPr kumimoji="1" lang="ja-JP" altLang="en-US" b="1" dirty="0">
              <a:latin typeface="+mn-ea"/>
            </a:endParaRPr>
          </a:p>
        </p:txBody>
      </p:sp>
    </p:spTree>
    <p:extLst>
      <p:ext uri="{BB962C8B-B14F-4D97-AF65-F5344CB8AC3E}">
        <p14:creationId xmlns:p14="http://schemas.microsoft.com/office/powerpoint/2010/main" val="31333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8B818C-8B21-7252-47FE-D5B0AF4D55EA}"/>
              </a:ext>
            </a:extLst>
          </p:cNvPr>
          <p:cNvSpPr txBox="1"/>
          <p:nvPr/>
        </p:nvSpPr>
        <p:spPr>
          <a:xfrm>
            <a:off x="132033" y="526194"/>
            <a:ext cx="8779520" cy="369332"/>
          </a:xfrm>
          <a:prstGeom prst="rect">
            <a:avLst/>
          </a:prstGeom>
          <a:noFill/>
        </p:spPr>
        <p:txBody>
          <a:bodyPr wrap="square" rtlCol="0">
            <a:spAutoFit/>
          </a:bodyPr>
          <a:lstStyle/>
          <a:p>
            <a:r>
              <a:rPr lang="ja-JP" altLang="en-US" b="1" dirty="0">
                <a:latin typeface="+mn-ea"/>
              </a:rPr>
              <a:t>９</a:t>
            </a:r>
            <a:r>
              <a:rPr lang="en-US" altLang="ja-JP" b="1" dirty="0">
                <a:latin typeface="+mn-ea"/>
              </a:rPr>
              <a:t>-</a:t>
            </a:r>
            <a:r>
              <a:rPr lang="ja-JP" altLang="en-US" b="1" dirty="0">
                <a:latin typeface="+mn-ea"/>
              </a:rPr>
              <a:t>３</a:t>
            </a:r>
            <a:r>
              <a:rPr kumimoji="1" lang="en-US" altLang="ja-JP" b="1" dirty="0">
                <a:latin typeface="+mn-ea"/>
              </a:rPr>
              <a:t>.</a:t>
            </a:r>
            <a:r>
              <a:rPr kumimoji="1" lang="ja-JP" altLang="en-US" b="1" dirty="0">
                <a:latin typeface="+mn-ea"/>
              </a:rPr>
              <a:t> </a:t>
            </a:r>
            <a:r>
              <a:rPr lang="ja-JP" altLang="en-US" b="1" i="0" u="none" strike="noStrike" dirty="0">
                <a:solidFill>
                  <a:srgbClr val="000000"/>
                </a:solidFill>
                <a:effectLst/>
                <a:latin typeface="+mn-ea"/>
              </a:rPr>
              <a:t>青年フォーラムに</a:t>
            </a:r>
            <a:r>
              <a:rPr lang="ja-JP" altLang="ja-JP" b="1" dirty="0">
                <a:effectLst/>
                <a:latin typeface="+mn-ea"/>
                <a:cs typeface="Times New Roman" panose="02020603050405020304" pitchFamily="18" charset="0"/>
              </a:rPr>
              <a:t>参加した感想は？</a:t>
            </a:r>
            <a:endParaRPr kumimoji="1" lang="ja-JP" altLang="en-US" b="1" dirty="0">
              <a:latin typeface="+mn-ea"/>
            </a:endParaRPr>
          </a:p>
        </p:txBody>
      </p:sp>
      <p:graphicFrame>
        <p:nvGraphicFramePr>
          <p:cNvPr id="3" name="表 2">
            <a:extLst>
              <a:ext uri="{FF2B5EF4-FFF2-40B4-BE49-F238E27FC236}">
                <a16:creationId xmlns:a16="http://schemas.microsoft.com/office/drawing/2014/main" id="{F28497C1-32F0-3D12-CF26-BBCA3C36D3DF}"/>
              </a:ext>
            </a:extLst>
          </p:cNvPr>
          <p:cNvGraphicFramePr>
            <a:graphicFrameLocks noGrp="1"/>
          </p:cNvGraphicFramePr>
          <p:nvPr>
            <p:extLst>
              <p:ext uri="{D42A27DB-BD31-4B8C-83A1-F6EECF244321}">
                <p14:modId xmlns:p14="http://schemas.microsoft.com/office/powerpoint/2010/main" val="2134430985"/>
              </p:ext>
            </p:extLst>
          </p:nvPr>
        </p:nvGraphicFramePr>
        <p:xfrm>
          <a:off x="249700" y="911225"/>
          <a:ext cx="8483599" cy="1905000"/>
        </p:xfrm>
        <a:graphic>
          <a:graphicData uri="http://schemas.openxmlformats.org/drawingml/2006/table">
            <a:tbl>
              <a:tblPr/>
              <a:tblGrid>
                <a:gridCol w="1121013">
                  <a:extLst>
                    <a:ext uri="{9D8B030D-6E8A-4147-A177-3AD203B41FA5}">
                      <a16:colId xmlns:a16="http://schemas.microsoft.com/office/drawing/2014/main" val="2318764066"/>
                    </a:ext>
                  </a:extLst>
                </a:gridCol>
                <a:gridCol w="1377516">
                  <a:extLst>
                    <a:ext uri="{9D8B030D-6E8A-4147-A177-3AD203B41FA5}">
                      <a16:colId xmlns:a16="http://schemas.microsoft.com/office/drawing/2014/main" val="91787086"/>
                    </a:ext>
                  </a:extLst>
                </a:gridCol>
                <a:gridCol w="598507">
                  <a:extLst>
                    <a:ext uri="{9D8B030D-6E8A-4147-A177-3AD203B41FA5}">
                      <a16:colId xmlns:a16="http://schemas.microsoft.com/office/drawing/2014/main" val="488529531"/>
                    </a:ext>
                  </a:extLst>
                </a:gridCol>
                <a:gridCol w="598507">
                  <a:extLst>
                    <a:ext uri="{9D8B030D-6E8A-4147-A177-3AD203B41FA5}">
                      <a16:colId xmlns:a16="http://schemas.microsoft.com/office/drawing/2014/main" val="65319913"/>
                    </a:ext>
                  </a:extLst>
                </a:gridCol>
                <a:gridCol w="598507">
                  <a:extLst>
                    <a:ext uri="{9D8B030D-6E8A-4147-A177-3AD203B41FA5}">
                      <a16:colId xmlns:a16="http://schemas.microsoft.com/office/drawing/2014/main" val="548112062"/>
                    </a:ext>
                  </a:extLst>
                </a:gridCol>
                <a:gridCol w="598507">
                  <a:extLst>
                    <a:ext uri="{9D8B030D-6E8A-4147-A177-3AD203B41FA5}">
                      <a16:colId xmlns:a16="http://schemas.microsoft.com/office/drawing/2014/main" val="247479533"/>
                    </a:ext>
                  </a:extLst>
                </a:gridCol>
                <a:gridCol w="598507">
                  <a:extLst>
                    <a:ext uri="{9D8B030D-6E8A-4147-A177-3AD203B41FA5}">
                      <a16:colId xmlns:a16="http://schemas.microsoft.com/office/drawing/2014/main" val="2090224976"/>
                    </a:ext>
                  </a:extLst>
                </a:gridCol>
                <a:gridCol w="598507">
                  <a:extLst>
                    <a:ext uri="{9D8B030D-6E8A-4147-A177-3AD203B41FA5}">
                      <a16:colId xmlns:a16="http://schemas.microsoft.com/office/drawing/2014/main" val="1062612901"/>
                    </a:ext>
                  </a:extLst>
                </a:gridCol>
                <a:gridCol w="598507">
                  <a:extLst>
                    <a:ext uri="{9D8B030D-6E8A-4147-A177-3AD203B41FA5}">
                      <a16:colId xmlns:a16="http://schemas.microsoft.com/office/drawing/2014/main" val="2079429922"/>
                    </a:ext>
                  </a:extLst>
                </a:gridCol>
                <a:gridCol w="598507">
                  <a:extLst>
                    <a:ext uri="{9D8B030D-6E8A-4147-A177-3AD203B41FA5}">
                      <a16:colId xmlns:a16="http://schemas.microsoft.com/office/drawing/2014/main" val="4211670681"/>
                    </a:ext>
                  </a:extLst>
                </a:gridCol>
                <a:gridCol w="598507">
                  <a:extLst>
                    <a:ext uri="{9D8B030D-6E8A-4147-A177-3AD203B41FA5}">
                      <a16:colId xmlns:a16="http://schemas.microsoft.com/office/drawing/2014/main" val="25978307"/>
                    </a:ext>
                  </a:extLst>
                </a:gridCol>
                <a:gridCol w="598507">
                  <a:extLst>
                    <a:ext uri="{9D8B030D-6E8A-4147-A177-3AD203B41FA5}">
                      <a16:colId xmlns:a16="http://schemas.microsoft.com/office/drawing/2014/main" val="2784099550"/>
                    </a:ext>
                  </a:extLst>
                </a:gridCol>
              </a:tblGrid>
              <a:tr h="238125">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青年フォーラム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代男性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19353558"/>
                  </a:ext>
                </a:extLst>
              </a:tr>
              <a:tr h="238125">
                <a:tc rowSpan="4">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期待以上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793242"/>
                  </a:ext>
                </a:extLst>
              </a:tr>
              <a:tr h="238125">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期待通り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752603"/>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普通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487080"/>
                  </a:ext>
                </a:extLst>
              </a:tr>
              <a:tr h="238125">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あまり良くなかった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168507"/>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参加したことが無い</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2820305"/>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不明</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394136"/>
                  </a:ext>
                </a:extLst>
              </a:tr>
              <a:tr h="238125">
                <a:tc gridSpan="2">
                  <a:txBody>
                    <a:bodyPr/>
                    <a:lstStyle/>
                    <a:p>
                      <a:pPr algn="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0358950"/>
                  </a:ext>
                </a:extLst>
              </a:tr>
            </a:tbl>
          </a:graphicData>
        </a:graphic>
      </p:graphicFrame>
      <p:graphicFrame>
        <p:nvGraphicFramePr>
          <p:cNvPr id="4" name="グラフ 3">
            <a:extLst>
              <a:ext uri="{FF2B5EF4-FFF2-40B4-BE49-F238E27FC236}">
                <a16:creationId xmlns:a16="http://schemas.microsoft.com/office/drawing/2014/main" id="{52986021-B8A0-70EA-D95B-27B2E050244C}"/>
              </a:ext>
            </a:extLst>
          </p:cNvPr>
          <p:cNvGraphicFramePr>
            <a:graphicFrameLocks/>
          </p:cNvGraphicFramePr>
          <p:nvPr>
            <p:extLst>
              <p:ext uri="{D42A27DB-BD31-4B8C-83A1-F6EECF244321}">
                <p14:modId xmlns:p14="http://schemas.microsoft.com/office/powerpoint/2010/main" val="1917893758"/>
              </p:ext>
            </p:extLst>
          </p:nvPr>
        </p:nvGraphicFramePr>
        <p:xfrm>
          <a:off x="-780735" y="3019720"/>
          <a:ext cx="4612212" cy="35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4DB85EFB-3AA5-5C91-746F-32F721279085}"/>
              </a:ext>
            </a:extLst>
          </p:cNvPr>
          <p:cNvGraphicFramePr>
            <a:graphicFrameLocks/>
          </p:cNvGraphicFramePr>
          <p:nvPr>
            <p:extLst>
              <p:ext uri="{D42A27DB-BD31-4B8C-83A1-F6EECF244321}">
                <p14:modId xmlns:p14="http://schemas.microsoft.com/office/powerpoint/2010/main" val="4232505041"/>
              </p:ext>
            </p:extLst>
          </p:nvPr>
        </p:nvGraphicFramePr>
        <p:xfrm>
          <a:off x="3167064" y="3019720"/>
          <a:ext cx="5566236" cy="3479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25226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638</TotalTime>
  <Words>7314</Words>
  <Application>Microsoft Office PowerPoint</Application>
  <PresentationFormat>画面に合わせる (4:3)</PresentationFormat>
  <Paragraphs>1279</Paragraphs>
  <Slides>34</Slides>
  <Notes>34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ＭＳ Ｐゴシック</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石貫 方子</dc:creator>
  <cp:lastModifiedBy>方子 石貫</cp:lastModifiedBy>
  <cp:revision>3</cp:revision>
  <dcterms:created xsi:type="dcterms:W3CDTF">2023-09-25T10:38:22Z</dcterms:created>
  <dcterms:modified xsi:type="dcterms:W3CDTF">2023-11-04T08:08:39Z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1275472</vt:lpwstr>
  </property>
  <property fmtid="{D5CDD505-2E9C-101B-9397-08002B2CF9AE}" pid="3" name="NXPowerLiteSettings">
    <vt:lpwstr>E700052003A000</vt:lpwstr>
  </property>
  <property fmtid="{D5CDD505-2E9C-101B-9397-08002B2CF9AE}" pid="4" name="NXPowerLiteVersion">
    <vt:lpwstr>D9.1.4</vt:lpwstr>
  </property>
</Properties>
</file>